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9" r:id="rId2"/>
    <p:sldId id="270" r:id="rId3"/>
    <p:sldId id="292" r:id="rId4"/>
    <p:sldId id="293" r:id="rId5"/>
    <p:sldId id="290" r:id="rId6"/>
    <p:sldId id="294" r:id="rId7"/>
    <p:sldId id="295" r:id="rId8"/>
    <p:sldId id="296" r:id="rId9"/>
    <p:sldId id="286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1CF"/>
    <a:srgbClr val="92D050"/>
    <a:srgbClr val="CFC8C8"/>
    <a:srgbClr val="2276B7"/>
    <a:srgbClr val="80C342"/>
    <a:srgbClr val="155B99"/>
    <a:srgbClr val="175592"/>
    <a:srgbClr val="D27C61"/>
    <a:srgbClr val="80A95B"/>
    <a:srgbClr val="EA7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41" autoAdjust="0"/>
  </p:normalViewPr>
  <p:slideViewPr>
    <p:cSldViewPr snapToGrid="0">
      <p:cViewPr varScale="1">
        <p:scale>
          <a:sx n="125" d="100"/>
          <a:sy n="125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9580"/>
            <a:ext cx="9144000" cy="5791200"/>
          </a:xfrm>
          <a:prstGeom prst="rect">
            <a:avLst/>
          </a:prstGeom>
          <a:solidFill>
            <a:srgbClr val="CF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4848" y="616013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/>
        </p:blipFill>
        <p:spPr>
          <a:xfrm>
            <a:off x="1046971" y="937261"/>
            <a:ext cx="6316097" cy="45567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91525" y="6233580"/>
            <a:ext cx="752475" cy="624419"/>
          </a:xfrm>
          <a:prstGeom prst="rect">
            <a:avLst/>
          </a:prstGeom>
          <a:solidFill>
            <a:srgbClr val="15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94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7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smtClean="0"/>
              <a:t>Sexting</a:t>
            </a:r>
            <a:r>
              <a:rPr lang="el-GR" dirty="0" smtClean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94830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dirty="0"/>
              <a:t>Το </a:t>
            </a:r>
            <a:r>
              <a:rPr lang="el-GR" dirty="0" err="1"/>
              <a:t>sexting</a:t>
            </a:r>
            <a:r>
              <a:rPr lang="el-GR" dirty="0"/>
              <a:t> είναι </a:t>
            </a:r>
            <a:r>
              <a:rPr lang="el-GR" b="1" dirty="0">
                <a:solidFill>
                  <a:srgbClr val="92D050"/>
                </a:solidFill>
              </a:rPr>
              <a:t>η ανταλλαγή </a:t>
            </a:r>
            <a:r>
              <a:rPr lang="el-GR" b="1" dirty="0" smtClean="0">
                <a:solidFill>
                  <a:srgbClr val="92D050"/>
                </a:solidFill>
              </a:rPr>
              <a:t>προκλητικών µ</a:t>
            </a:r>
            <a:r>
              <a:rPr lang="el-GR" b="1" dirty="0" err="1" smtClean="0">
                <a:solidFill>
                  <a:srgbClr val="92D050"/>
                </a:solidFill>
              </a:rPr>
              <a:t>ηνυµάτων</a:t>
            </a:r>
            <a:r>
              <a:rPr lang="el-GR" b="1" dirty="0" smtClean="0">
                <a:solidFill>
                  <a:srgbClr val="92D050"/>
                </a:solidFill>
              </a:rPr>
              <a:t> </a:t>
            </a:r>
            <a:r>
              <a:rPr lang="el-GR" b="1" dirty="0">
                <a:solidFill>
                  <a:srgbClr val="92D050"/>
                </a:solidFill>
              </a:rPr>
              <a:t>ή </a:t>
            </a:r>
            <a:r>
              <a:rPr lang="el-GR" b="1" dirty="0" err="1">
                <a:solidFill>
                  <a:srgbClr val="92D050"/>
                </a:solidFill>
              </a:rPr>
              <a:t>γυµνών</a:t>
            </a:r>
            <a:r>
              <a:rPr lang="el-GR" b="1" dirty="0">
                <a:solidFill>
                  <a:srgbClr val="92D050"/>
                </a:solidFill>
              </a:rPr>
              <a:t> φωτογραφιών </a:t>
            </a:r>
            <a:r>
              <a:rPr lang="el-GR" dirty="0"/>
              <a:t>µέσω διαδικτύου ή µέσω κινητών </a:t>
            </a:r>
            <a:r>
              <a:rPr lang="el-GR" dirty="0" smtClean="0"/>
              <a:t>τηλεφώνων,</a:t>
            </a:r>
            <a:r>
              <a:rPr lang="el-GR" b="1" dirty="0" smtClean="0">
                <a:solidFill>
                  <a:srgbClr val="92D050"/>
                </a:solidFill>
              </a:rPr>
              <a:t> </a:t>
            </a:r>
            <a:r>
              <a:rPr lang="el-GR" dirty="0" smtClean="0"/>
              <a:t>που λανθασμένα νομίζουμε ότι θα μείνουν για πάντα ιδιωτικές. </a:t>
            </a:r>
            <a:endParaRPr lang="el-GR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l-GR" sz="2400" dirty="0" smtClean="0"/>
              <a:t>Τα </a:t>
            </a:r>
            <a:r>
              <a:rPr lang="el-GR" sz="2400" dirty="0"/>
              <a:t>µ</a:t>
            </a:r>
            <a:r>
              <a:rPr lang="el-GR" sz="2400" dirty="0" err="1"/>
              <a:t>ηνύµατα</a:t>
            </a:r>
            <a:r>
              <a:rPr lang="el-GR" sz="2400" dirty="0"/>
              <a:t> αυτά </a:t>
            </a:r>
            <a:r>
              <a:rPr lang="el-GR" sz="2400" b="1" dirty="0">
                <a:solidFill>
                  <a:srgbClr val="92D050"/>
                </a:solidFill>
              </a:rPr>
              <a:t>µ</a:t>
            </a:r>
            <a:r>
              <a:rPr lang="el-GR" sz="2400" b="1" dirty="0" err="1">
                <a:solidFill>
                  <a:srgbClr val="92D050"/>
                </a:solidFill>
              </a:rPr>
              <a:t>πορεί</a:t>
            </a:r>
            <a:r>
              <a:rPr lang="el-GR" sz="2400" b="1" dirty="0">
                <a:solidFill>
                  <a:srgbClr val="92D050"/>
                </a:solidFill>
              </a:rPr>
              <a:t> να σταλούν </a:t>
            </a:r>
            <a:r>
              <a:rPr lang="el-GR" sz="2400" dirty="0"/>
              <a:t>σε ένα µόνο </a:t>
            </a:r>
            <a:r>
              <a:rPr lang="el-GR" sz="2400" dirty="0" err="1"/>
              <a:t>άτοµο</a:t>
            </a:r>
            <a:r>
              <a:rPr lang="el-GR" sz="2400" dirty="0"/>
              <a:t> ή σε πλήθος </a:t>
            </a:r>
            <a:r>
              <a:rPr lang="el-GR" sz="2400" dirty="0" smtClean="0"/>
              <a:t>ατόμων </a:t>
            </a:r>
            <a:r>
              <a:rPr lang="el-GR" sz="2400" dirty="0"/>
              <a:t>ενώ οι πιο κοινοί διαδικτυακοί τόποι όπου µ</a:t>
            </a:r>
            <a:r>
              <a:rPr lang="el-GR" sz="2400" dirty="0" err="1"/>
              <a:t>πορεί</a:t>
            </a:r>
            <a:r>
              <a:rPr lang="el-GR" sz="2400" dirty="0"/>
              <a:t> να λάβουν χώρα τέτοια </a:t>
            </a:r>
            <a:r>
              <a:rPr lang="el-GR" sz="2400" dirty="0" err="1"/>
              <a:t>φαινόµενα</a:t>
            </a:r>
            <a:r>
              <a:rPr lang="el-GR" sz="2400" dirty="0"/>
              <a:t> είναι τα κοινωνικά </a:t>
            </a:r>
            <a:r>
              <a:rPr lang="el-GR" sz="2400" dirty="0" smtClean="0"/>
              <a:t>δίκτυα (π.χ</a:t>
            </a:r>
            <a:r>
              <a:rPr lang="el-GR" sz="2400" dirty="0"/>
              <a:t>. Facebook, </a:t>
            </a:r>
            <a:r>
              <a:rPr lang="el-GR" sz="2400" dirty="0" err="1"/>
              <a:t>Instagram</a:t>
            </a:r>
            <a:r>
              <a:rPr lang="el-GR" sz="2400" dirty="0"/>
              <a:t>, </a:t>
            </a:r>
            <a:r>
              <a:rPr lang="el-GR" sz="2400" dirty="0" err="1"/>
              <a:t>Skype</a:t>
            </a:r>
            <a:r>
              <a:rPr lang="el-GR" sz="2400" dirty="0"/>
              <a:t> κ.α.) και µέσω κινητών τηλεφώνων (MMS, </a:t>
            </a:r>
            <a:r>
              <a:rPr lang="el-GR" sz="2400" dirty="0" err="1"/>
              <a:t>Viber</a:t>
            </a:r>
            <a:r>
              <a:rPr lang="el-GR" sz="2400" dirty="0"/>
              <a:t> κ.α.).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073"/>
          <a:stretch/>
        </p:blipFill>
        <p:spPr>
          <a:xfrm rot="21174344">
            <a:off x="6963146" y="4561749"/>
            <a:ext cx="1565679" cy="1539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0620" y="5009911"/>
            <a:ext cx="5958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accent5">
                    <a:lumMod val="50000"/>
                  </a:schemeClr>
                </a:solidFill>
              </a:rPr>
              <a:t>Πολλοί </a:t>
            </a:r>
            <a:r>
              <a:rPr lang="el-GR" sz="2200" dirty="0" smtClean="0">
                <a:solidFill>
                  <a:schemeClr val="accent5">
                    <a:lumMod val="50000"/>
                  </a:schemeClr>
                </a:solidFill>
              </a:rPr>
              <a:t>νομίζουν </a:t>
            </a:r>
            <a:r>
              <a:rPr lang="el-GR" sz="2200" dirty="0">
                <a:solidFill>
                  <a:schemeClr val="accent5">
                    <a:lumMod val="50000"/>
                  </a:schemeClr>
                </a:solidFill>
              </a:rPr>
              <a:t>ότι µ</a:t>
            </a:r>
            <a:r>
              <a:rPr lang="el-GR" sz="2200" dirty="0" err="1">
                <a:solidFill>
                  <a:schemeClr val="accent5">
                    <a:lumMod val="50000"/>
                  </a:schemeClr>
                </a:solidFill>
              </a:rPr>
              <a:t>ια</a:t>
            </a:r>
            <a:r>
              <a:rPr lang="el-GR" sz="2200" dirty="0">
                <a:solidFill>
                  <a:schemeClr val="accent5">
                    <a:lumMod val="50000"/>
                  </a:schemeClr>
                </a:solidFill>
              </a:rPr>
              <a:t> τέτοια πρακτική είναι φυσιολογική στο πλαίσιο µ</a:t>
            </a:r>
            <a:r>
              <a:rPr lang="el-GR" sz="2200" dirty="0" err="1">
                <a:solidFill>
                  <a:schemeClr val="accent5">
                    <a:lumMod val="50000"/>
                  </a:schemeClr>
                </a:solidFill>
              </a:rPr>
              <a:t>ιας</a:t>
            </a:r>
            <a:r>
              <a:rPr lang="el-GR" sz="2200" dirty="0">
                <a:solidFill>
                  <a:schemeClr val="accent5">
                    <a:lumMod val="50000"/>
                  </a:schemeClr>
                </a:solidFill>
              </a:rPr>
              <a:t> σχέσης... </a:t>
            </a:r>
            <a:endParaRPr lang="el-GR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2200" b="1" dirty="0" smtClean="0">
                <a:solidFill>
                  <a:schemeClr val="accent5">
                    <a:lumMod val="50000"/>
                  </a:schemeClr>
                </a:solidFill>
              </a:rPr>
              <a:t>έχουν </a:t>
            </a:r>
            <a:r>
              <a:rPr lang="el-GR" sz="2200" b="1" dirty="0">
                <a:solidFill>
                  <a:schemeClr val="accent5">
                    <a:lumMod val="50000"/>
                  </a:schemeClr>
                </a:solidFill>
              </a:rPr>
              <a:t>αναρωτηθεί </a:t>
            </a:r>
            <a:r>
              <a:rPr lang="el-GR" sz="2200" b="1" dirty="0" smtClean="0">
                <a:solidFill>
                  <a:schemeClr val="accent5">
                    <a:lumMod val="50000"/>
                  </a:schemeClr>
                </a:solidFill>
              </a:rPr>
              <a:t>όμως </a:t>
            </a:r>
            <a:r>
              <a:rPr lang="el-GR" sz="2200" b="1" dirty="0">
                <a:solidFill>
                  <a:schemeClr val="accent5">
                    <a:lumMod val="50000"/>
                  </a:schemeClr>
                </a:solidFill>
              </a:rPr>
              <a:t>τις συνέπειες; </a:t>
            </a:r>
          </a:p>
        </p:txBody>
      </p:sp>
    </p:spTree>
    <p:extLst>
      <p:ext uri="{BB962C8B-B14F-4D97-AF65-F5344CB8AC3E}">
        <p14:creationId xmlns:p14="http://schemas.microsoft.com/office/powerpoint/2010/main" val="326639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μπορεί να συμβεί κάτι τέτοιο;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Κάποιες φορές το </a:t>
            </a:r>
            <a:r>
              <a:rPr lang="el-GR" sz="2000" dirty="0" err="1"/>
              <a:t>sexting</a:t>
            </a:r>
            <a:r>
              <a:rPr lang="el-GR" sz="2000" dirty="0"/>
              <a:t> είναι </a:t>
            </a:r>
            <a:r>
              <a:rPr lang="el-GR" sz="2000" dirty="0" smtClean="0"/>
              <a:t>ηθελημένο. </a:t>
            </a:r>
            <a:r>
              <a:rPr lang="el-GR" sz="2000" dirty="0"/>
              <a:t>∆</a:t>
            </a:r>
            <a:r>
              <a:rPr lang="el-GR" sz="2000" dirty="0" err="1"/>
              <a:t>ηλαδή</a:t>
            </a:r>
            <a:r>
              <a:rPr lang="el-GR" sz="2000" dirty="0"/>
              <a:t>, </a:t>
            </a:r>
            <a:r>
              <a:rPr lang="el-GR" sz="2000" dirty="0" smtClean="0"/>
              <a:t>όταν </a:t>
            </a:r>
            <a:r>
              <a:rPr lang="el-GR" sz="2000" b="1" dirty="0" smtClean="0">
                <a:solidFill>
                  <a:srgbClr val="92D050"/>
                </a:solidFill>
              </a:rPr>
              <a:t>κάποιος </a:t>
            </a:r>
            <a:r>
              <a:rPr lang="el-GR" sz="2000" b="1" dirty="0">
                <a:solidFill>
                  <a:srgbClr val="92D050"/>
                </a:solidFill>
              </a:rPr>
              <a:t>έχει σκοπό και θέλει να στείλει τις φωτογραφίες</a:t>
            </a:r>
            <a:r>
              <a:rPr lang="el-GR" sz="2000" dirty="0"/>
              <a:t> αυτές συνήθως στο αγόρι ή το κορίτσι του. </a:t>
            </a:r>
            <a:endParaRPr lang="el-GR" sz="2000" dirty="0" smtClean="0"/>
          </a:p>
          <a:p>
            <a:r>
              <a:rPr lang="el-GR" sz="2000" dirty="0" smtClean="0"/>
              <a:t>Όταν</a:t>
            </a:r>
            <a:r>
              <a:rPr lang="el-GR" sz="2000" b="1" dirty="0" smtClean="0">
                <a:solidFill>
                  <a:srgbClr val="92D050"/>
                </a:solidFill>
              </a:rPr>
              <a:t> κάποιος πιέζεται </a:t>
            </a:r>
            <a:r>
              <a:rPr lang="el-GR" sz="2000" b="1" dirty="0">
                <a:solidFill>
                  <a:srgbClr val="92D050"/>
                </a:solidFill>
              </a:rPr>
              <a:t>από τους </a:t>
            </a:r>
            <a:r>
              <a:rPr lang="el-GR" sz="2000" b="1" dirty="0" smtClean="0">
                <a:solidFill>
                  <a:srgbClr val="92D050"/>
                </a:solidFill>
              </a:rPr>
              <a:t>συνομηλίκους </a:t>
            </a:r>
            <a:r>
              <a:rPr lang="el-GR" sz="2000" b="1" dirty="0">
                <a:solidFill>
                  <a:srgbClr val="92D050"/>
                </a:solidFill>
              </a:rPr>
              <a:t>του</a:t>
            </a:r>
            <a:r>
              <a:rPr lang="el-GR" sz="2000" dirty="0"/>
              <a:t>, το αγόρι του ή το κορίτσι του. ∆εν είναι λίγες οι φορές που η </a:t>
            </a:r>
            <a:r>
              <a:rPr lang="el-GR" sz="2000" dirty="0" err="1"/>
              <a:t>διανοµή</a:t>
            </a:r>
            <a:r>
              <a:rPr lang="el-GR" sz="2000" dirty="0"/>
              <a:t> </a:t>
            </a:r>
            <a:r>
              <a:rPr lang="el-GR" sz="2000" dirty="0" err="1"/>
              <a:t>γυµνών</a:t>
            </a:r>
            <a:r>
              <a:rPr lang="el-GR" sz="2000" dirty="0"/>
              <a:t> ή </a:t>
            </a:r>
            <a:r>
              <a:rPr lang="el-GR" sz="2000" dirty="0" err="1"/>
              <a:t>ηµίγυµνων</a:t>
            </a:r>
            <a:r>
              <a:rPr lang="el-GR" sz="2000" dirty="0"/>
              <a:t> φωτογραφιών γίνεται «της µ</a:t>
            </a:r>
            <a:r>
              <a:rPr lang="el-GR" sz="2000" dirty="0" err="1"/>
              <a:t>όδας</a:t>
            </a:r>
            <a:r>
              <a:rPr lang="el-GR" sz="2000" dirty="0"/>
              <a:t>» οπότε κάποιος πιέζεται κοινωνικά να κάνει το ίδιο χωρίς ίσως να το θέλει </a:t>
            </a:r>
            <a:r>
              <a:rPr lang="el-GR" sz="2000" dirty="0" smtClean="0"/>
              <a:t>πραγματικά. </a:t>
            </a:r>
          </a:p>
          <a:p>
            <a:r>
              <a:rPr lang="el-GR" sz="2000" dirty="0"/>
              <a:t>Όταν</a:t>
            </a:r>
            <a:r>
              <a:rPr lang="el-GR" sz="2000" b="1" dirty="0">
                <a:solidFill>
                  <a:srgbClr val="92D050"/>
                </a:solidFill>
              </a:rPr>
              <a:t> </a:t>
            </a:r>
            <a:r>
              <a:rPr lang="el-GR" sz="2000" b="1" dirty="0" smtClean="0">
                <a:solidFill>
                  <a:srgbClr val="92D050"/>
                </a:solidFill>
              </a:rPr>
              <a:t>κάποιος έχει </a:t>
            </a:r>
            <a:r>
              <a:rPr lang="el-GR" sz="2000" b="1" dirty="0">
                <a:solidFill>
                  <a:srgbClr val="92D050"/>
                </a:solidFill>
              </a:rPr>
              <a:t>τέτοιες φωτογραφίες στο κινητό του </a:t>
            </a:r>
            <a:r>
              <a:rPr lang="el-GR" sz="2000" dirty="0"/>
              <a:t>τηλέφωνο και τελικά το κινητό </a:t>
            </a:r>
            <a:r>
              <a:rPr lang="el-GR" sz="2000" dirty="0" smtClean="0"/>
              <a:t>κλαπεί, </a:t>
            </a:r>
            <a:r>
              <a:rPr lang="el-GR" sz="2000" dirty="0"/>
              <a:t>ενδέχεται οι φωτογραφίες αυτές να </a:t>
            </a:r>
            <a:r>
              <a:rPr lang="el-GR" sz="2000" dirty="0" smtClean="0"/>
              <a:t>διανεμηθούν </a:t>
            </a:r>
            <a:r>
              <a:rPr lang="el-GR" sz="2000" dirty="0"/>
              <a:t>σε πλήθος </a:t>
            </a:r>
            <a:r>
              <a:rPr lang="el-GR" sz="2000" dirty="0" smtClean="0"/>
              <a:t>ατόμων. </a:t>
            </a:r>
          </a:p>
          <a:p>
            <a:r>
              <a:rPr lang="el-GR" sz="2000" dirty="0"/>
              <a:t>Όταν</a:t>
            </a:r>
            <a:r>
              <a:rPr lang="el-GR" sz="2000" b="1" dirty="0">
                <a:solidFill>
                  <a:srgbClr val="92D050"/>
                </a:solidFill>
              </a:rPr>
              <a:t> κ</a:t>
            </a:r>
            <a:r>
              <a:rPr lang="el-GR" sz="2000" b="1" dirty="0" smtClean="0">
                <a:solidFill>
                  <a:srgbClr val="92D050"/>
                </a:solidFill>
              </a:rPr>
              <a:t>άποιος </a:t>
            </a:r>
            <a:r>
              <a:rPr lang="el-GR" sz="2000" b="1" dirty="0">
                <a:solidFill>
                  <a:srgbClr val="92D050"/>
                </a:solidFill>
              </a:rPr>
              <a:t>επιλέγει να στείλει τέτοιο µ</a:t>
            </a:r>
            <a:r>
              <a:rPr lang="el-GR" sz="2000" b="1" dirty="0" err="1">
                <a:solidFill>
                  <a:srgbClr val="92D050"/>
                </a:solidFill>
              </a:rPr>
              <a:t>ήνυµα</a:t>
            </a:r>
            <a:r>
              <a:rPr lang="el-GR" sz="2000" b="1" dirty="0">
                <a:solidFill>
                  <a:srgbClr val="92D050"/>
                </a:solidFill>
              </a:rPr>
              <a:t> ή φωτογραφία για να νιώσει αρεστός </a:t>
            </a:r>
            <a:r>
              <a:rPr lang="el-GR" sz="2000" dirty="0"/>
              <a:t>ή γιατί θεωρεί ότι µε αυτό τον τρόπο θα ενισχύσει την αυτοπεποίθησή </a:t>
            </a:r>
            <a:r>
              <a:rPr lang="el-GR" sz="2000" dirty="0" smtClean="0"/>
              <a:t>του.</a:t>
            </a:r>
            <a:endParaRPr lang="el-GR" sz="20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271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CFC8C8"/>
              </a:clrFrom>
              <a:clrTo>
                <a:srgbClr val="CFC8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0360" y="2855390"/>
            <a:ext cx="2154092" cy="205187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8160" y="4899346"/>
            <a:ext cx="7467600" cy="1112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Ας αναρωτηθούμε εάν χωρίσω µε το αγόρι µου ή το κορίτσι µου τι θα γίνουν οι φωτογραφίες που έχω στείλει;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μπορεί να συμβεί μετά;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1869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Οι φωτογραφίες ή τα µ</a:t>
            </a:r>
            <a:r>
              <a:rPr lang="el-GR" sz="2400" dirty="0" err="1"/>
              <a:t>ηνύµατα</a:t>
            </a:r>
            <a:r>
              <a:rPr lang="el-GR" sz="2400" dirty="0"/>
              <a:t> µ</a:t>
            </a:r>
            <a:r>
              <a:rPr lang="el-GR" sz="2400" dirty="0" err="1"/>
              <a:t>πορεί</a:t>
            </a:r>
            <a:r>
              <a:rPr lang="el-GR" sz="2400" dirty="0"/>
              <a:t> να </a:t>
            </a:r>
            <a:r>
              <a:rPr lang="el-GR" sz="2400" dirty="0" smtClean="0"/>
              <a:t>διανεμηθούν </a:t>
            </a:r>
            <a:r>
              <a:rPr lang="el-GR" sz="2400" dirty="0"/>
              <a:t>σε πολύ µ</a:t>
            </a:r>
            <a:r>
              <a:rPr lang="el-GR" sz="2400" dirty="0" err="1"/>
              <a:t>ικρό</a:t>
            </a:r>
            <a:r>
              <a:rPr lang="el-GR" sz="2400" dirty="0"/>
              <a:t> χρονικό </a:t>
            </a:r>
            <a:r>
              <a:rPr lang="el-GR" sz="2400" dirty="0" err="1"/>
              <a:t>διάστηµα</a:t>
            </a:r>
            <a:r>
              <a:rPr lang="el-GR" sz="2400" dirty="0"/>
              <a:t> σε πλήθος </a:t>
            </a:r>
            <a:r>
              <a:rPr lang="el-GR" sz="2400" dirty="0" smtClean="0"/>
              <a:t>ατόμων </a:t>
            </a:r>
            <a:r>
              <a:rPr lang="el-GR" sz="2400" dirty="0"/>
              <a:t>ή/και να </a:t>
            </a:r>
            <a:r>
              <a:rPr lang="el-GR" sz="2400" dirty="0" smtClean="0"/>
              <a:t>δημοσιευτούν </a:t>
            </a:r>
            <a:r>
              <a:rPr lang="el-GR" sz="2400" dirty="0"/>
              <a:t>σε διάφορους </a:t>
            </a:r>
            <a:r>
              <a:rPr lang="el-GR" sz="2400" dirty="0" err="1"/>
              <a:t>ιστοχώρους</a:t>
            </a:r>
            <a:r>
              <a:rPr lang="el-GR" sz="2400" dirty="0"/>
              <a:t>, δηλαδή σε άλλα </a:t>
            </a:r>
            <a:r>
              <a:rPr lang="el-GR" sz="2400" dirty="0" err="1"/>
              <a:t>sites</a:t>
            </a:r>
            <a:r>
              <a:rPr lang="el-GR" sz="2400" dirty="0"/>
              <a:t>! </a:t>
            </a:r>
            <a:endParaRPr lang="el-GR" sz="2400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8650" y="3538573"/>
            <a:ext cx="6061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Ακόµα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, ενδέχεται 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κάποιος </a:t>
            </a:r>
            <a:r>
              <a:rPr lang="el-GR" sz="2400" dirty="0" err="1" smtClean="0">
                <a:solidFill>
                  <a:schemeClr val="accent5">
                    <a:lumMod val="50000"/>
                  </a:schemeClr>
                </a:solidFill>
              </a:rPr>
              <a:t>θεληµένα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να µ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οιραστεί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τις φωτογραφίες µας!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502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2640"/>
            <a:ext cx="2751515" cy="4548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µ</a:t>
            </a:r>
            <a:r>
              <a:rPr lang="el-GR" dirty="0" err="1"/>
              <a:t>πορεί</a:t>
            </a:r>
            <a:r>
              <a:rPr lang="el-GR" dirty="0"/>
              <a:t> να </a:t>
            </a:r>
            <a:r>
              <a:rPr lang="el-GR" dirty="0" err="1"/>
              <a:t>συµβεί</a:t>
            </a:r>
            <a:r>
              <a:rPr lang="el-GR" dirty="0"/>
              <a:t> στη συνέχεια;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840" y="1920874"/>
            <a:ext cx="5985510" cy="427037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l-GR" dirty="0"/>
              <a:t>Η αλήθεια </a:t>
            </a:r>
            <a:r>
              <a:rPr lang="el-GR" dirty="0" smtClean="0"/>
              <a:t>είναι </a:t>
            </a:r>
            <a:r>
              <a:rPr lang="el-GR" dirty="0"/>
              <a:t>ότι το </a:t>
            </a:r>
            <a:r>
              <a:rPr lang="el-GR" dirty="0" err="1"/>
              <a:t>sexting</a:t>
            </a:r>
            <a:r>
              <a:rPr lang="el-GR" dirty="0"/>
              <a:t> µ</a:t>
            </a:r>
            <a:r>
              <a:rPr lang="el-GR" dirty="0" err="1"/>
              <a:t>πορεί</a:t>
            </a:r>
            <a:r>
              <a:rPr lang="el-GR" dirty="0"/>
              <a:t> να µας </a:t>
            </a:r>
            <a:r>
              <a:rPr lang="el-GR" b="1" dirty="0" err="1">
                <a:solidFill>
                  <a:srgbClr val="92D050"/>
                </a:solidFill>
              </a:rPr>
              <a:t>δηµιουργήσει</a:t>
            </a:r>
            <a:r>
              <a:rPr lang="el-GR" b="1" dirty="0">
                <a:solidFill>
                  <a:srgbClr val="92D050"/>
                </a:solidFill>
              </a:rPr>
              <a:t> πολλά </a:t>
            </a:r>
            <a:r>
              <a:rPr lang="el-GR" b="1" dirty="0" smtClean="0">
                <a:solidFill>
                  <a:srgbClr val="92D050"/>
                </a:solidFill>
              </a:rPr>
              <a:t>προβλήματα </a:t>
            </a:r>
            <a:r>
              <a:rPr lang="el-GR" dirty="0"/>
              <a:t>µε το σχολείο, τους φίλους, τους συµµ</a:t>
            </a:r>
            <a:r>
              <a:rPr lang="el-GR" dirty="0" err="1"/>
              <a:t>αθητές</a:t>
            </a:r>
            <a:r>
              <a:rPr lang="el-GR" dirty="0"/>
              <a:t>, τους γονείς, το </a:t>
            </a:r>
            <a:r>
              <a:rPr lang="el-GR" dirty="0" err="1"/>
              <a:t>νόµο</a:t>
            </a:r>
            <a:r>
              <a:rPr lang="el-GR" dirty="0"/>
              <a:t> ή </a:t>
            </a:r>
            <a:r>
              <a:rPr lang="el-GR" dirty="0" err="1"/>
              <a:t>ακόµα</a:t>
            </a:r>
            <a:r>
              <a:rPr lang="el-GR" dirty="0"/>
              <a:t> και στους µ</a:t>
            </a:r>
            <a:r>
              <a:rPr lang="el-GR" dirty="0" err="1"/>
              <a:t>ελλοντικούς</a:t>
            </a:r>
            <a:r>
              <a:rPr lang="el-GR" dirty="0"/>
              <a:t> µας φίλους και στη δουλειά που θα </a:t>
            </a:r>
            <a:r>
              <a:rPr lang="el-GR" dirty="0" err="1"/>
              <a:t>κάνουµε</a:t>
            </a:r>
            <a:r>
              <a:rPr lang="el-GR" dirty="0"/>
              <a:t> στο </a:t>
            </a:r>
            <a:r>
              <a:rPr lang="el-GR" dirty="0" smtClean="0"/>
              <a:t>µ</a:t>
            </a:r>
            <a:r>
              <a:rPr lang="el-GR" dirty="0" err="1" smtClean="0"/>
              <a:t>έλλον</a:t>
            </a:r>
            <a:r>
              <a:rPr lang="el-GR" dirty="0" smtClean="0"/>
              <a:t>.</a:t>
            </a:r>
          </a:p>
          <a:p>
            <a:pPr marL="0" indent="0" algn="just">
              <a:buNone/>
            </a:pPr>
            <a:endParaRPr lang="el-GR" dirty="0" smtClean="0"/>
          </a:p>
          <a:p>
            <a:pPr marL="0" indent="0" algn="just">
              <a:buNone/>
            </a:pPr>
            <a:r>
              <a:rPr lang="el-GR" dirty="0" smtClean="0"/>
              <a:t>Επίσης</a:t>
            </a:r>
            <a:r>
              <a:rPr lang="el-GR" dirty="0"/>
              <a:t>, µ</a:t>
            </a:r>
            <a:r>
              <a:rPr lang="el-GR" dirty="0" err="1"/>
              <a:t>πορεί</a:t>
            </a:r>
            <a:r>
              <a:rPr lang="el-GR" dirty="0"/>
              <a:t> να µας </a:t>
            </a:r>
            <a:r>
              <a:rPr lang="el-GR" dirty="0" err="1"/>
              <a:t>δηµιουργήσει</a:t>
            </a:r>
            <a:r>
              <a:rPr lang="el-GR" dirty="0"/>
              <a:t> </a:t>
            </a:r>
            <a:r>
              <a:rPr lang="el-GR" dirty="0" err="1"/>
              <a:t>πρόβληµα</a:t>
            </a:r>
            <a:r>
              <a:rPr lang="el-GR" dirty="0"/>
              <a:t> και δυσκολίες </a:t>
            </a:r>
            <a:r>
              <a:rPr lang="el-GR" dirty="0" err="1"/>
              <a:t>ακόµα</a:t>
            </a:r>
            <a:r>
              <a:rPr lang="el-GR" dirty="0"/>
              <a:t> και στα </a:t>
            </a:r>
            <a:r>
              <a:rPr lang="el-GR" b="1" dirty="0" err="1" smtClean="0">
                <a:solidFill>
                  <a:srgbClr val="92D050"/>
                </a:solidFill>
              </a:rPr>
              <a:t>συναισθήµατά</a:t>
            </a:r>
            <a:r>
              <a:rPr lang="el-GR" dirty="0" smtClean="0">
                <a:solidFill>
                  <a:srgbClr val="92D050"/>
                </a:solidFill>
              </a:rPr>
              <a:t> </a:t>
            </a:r>
            <a:r>
              <a:rPr lang="el-GR" dirty="0" smtClean="0"/>
              <a:t>µας </a:t>
            </a:r>
            <a:r>
              <a:rPr lang="el-GR" dirty="0"/>
              <a:t>και στον </a:t>
            </a:r>
            <a:r>
              <a:rPr lang="el-GR" b="1" dirty="0">
                <a:solidFill>
                  <a:srgbClr val="92D050"/>
                </a:solidFill>
              </a:rPr>
              <a:t>τρόπο που </a:t>
            </a:r>
            <a:r>
              <a:rPr lang="el-GR" b="1" dirty="0" err="1">
                <a:solidFill>
                  <a:srgbClr val="92D050"/>
                </a:solidFill>
              </a:rPr>
              <a:t>βλέπουµε</a:t>
            </a:r>
            <a:r>
              <a:rPr lang="el-GR" b="1" dirty="0">
                <a:solidFill>
                  <a:srgbClr val="92D050"/>
                </a:solidFill>
              </a:rPr>
              <a:t> τον εαυτό </a:t>
            </a:r>
            <a:r>
              <a:rPr lang="el-GR" b="1" dirty="0" smtClean="0">
                <a:solidFill>
                  <a:srgbClr val="92D050"/>
                </a:solidFill>
              </a:rPr>
              <a:t>µας</a:t>
            </a:r>
            <a:r>
              <a:rPr lang="el-GR" dirty="0" smtClean="0"/>
              <a:t>. </a:t>
            </a:r>
          </a:p>
          <a:p>
            <a:pPr marL="0" indent="0" algn="just">
              <a:buNone/>
            </a:pPr>
            <a:endParaRPr lang="el-GR" dirty="0" smtClean="0"/>
          </a:p>
          <a:p>
            <a:pPr marL="0" indent="0" algn="just">
              <a:buNone/>
            </a:pPr>
            <a:r>
              <a:rPr lang="el-GR" dirty="0" smtClean="0"/>
              <a:t>Ας </a:t>
            </a:r>
            <a:r>
              <a:rPr lang="el-GR" dirty="0" err="1"/>
              <a:t>δούµε</a:t>
            </a:r>
            <a:r>
              <a:rPr lang="el-GR" dirty="0"/>
              <a:t> αναλυτικότερα το </a:t>
            </a:r>
            <a:r>
              <a:rPr lang="el-GR" dirty="0" err="1"/>
              <a:t>φαινόµενο</a:t>
            </a:r>
            <a:r>
              <a:rPr lang="el-GR" dirty="0"/>
              <a:t> αυτό για να </a:t>
            </a:r>
            <a:r>
              <a:rPr lang="el-GR" dirty="0" err="1"/>
              <a:t>αποφασίσουµε</a:t>
            </a:r>
            <a:r>
              <a:rPr lang="el-GR" dirty="0"/>
              <a:t> τι θα </a:t>
            </a:r>
            <a:r>
              <a:rPr lang="el-GR" dirty="0" err="1"/>
              <a:t>επιλέξουµε</a:t>
            </a:r>
            <a:r>
              <a:rPr lang="el-GR" dirty="0"/>
              <a:t> να </a:t>
            </a:r>
            <a:r>
              <a:rPr lang="el-GR" dirty="0" err="1"/>
              <a:t>κάνουµε</a:t>
            </a:r>
            <a:r>
              <a:rPr lang="el-GR" dirty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429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6" y="1885208"/>
            <a:ext cx="2953162" cy="4344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Μπορεί πράγματι να μπλέξω;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920874"/>
            <a:ext cx="6339840" cy="427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Η γνωστοποίηση σε τρίτους </a:t>
            </a:r>
            <a:r>
              <a:rPr lang="el-GR" sz="2200" dirty="0"/>
              <a:t>προκλητικών µ</a:t>
            </a:r>
            <a:r>
              <a:rPr lang="el-GR" sz="2200" dirty="0" err="1"/>
              <a:t>ηνυµάτων</a:t>
            </a:r>
            <a:r>
              <a:rPr lang="el-GR" sz="2200" dirty="0"/>
              <a:t> </a:t>
            </a:r>
            <a:r>
              <a:rPr lang="el-GR" sz="2200" dirty="0"/>
              <a:t>ή φωτογραφιών σεξουαλικού </a:t>
            </a:r>
            <a:r>
              <a:rPr lang="el-GR" sz="2200" dirty="0" smtClean="0"/>
              <a:t>περιεχομένου </a:t>
            </a:r>
            <a:r>
              <a:rPr lang="el-GR" sz="2200" dirty="0"/>
              <a:t>που </a:t>
            </a:r>
            <a:r>
              <a:rPr lang="el-GR" sz="2200" dirty="0" smtClean="0"/>
              <a:t>αφορούν </a:t>
            </a:r>
            <a:r>
              <a:rPr lang="el-GR" sz="2200" dirty="0" smtClean="0"/>
              <a:t>ανήλικους </a:t>
            </a:r>
            <a:r>
              <a:rPr lang="el-GR" sz="2200" dirty="0"/>
              <a:t>είναι µ</a:t>
            </a:r>
            <a:r>
              <a:rPr lang="el-GR" sz="2200" dirty="0" err="1"/>
              <a:t>ια</a:t>
            </a:r>
            <a:r>
              <a:rPr lang="el-GR" sz="2200" dirty="0"/>
              <a:t> πολύ σοβαρή </a:t>
            </a:r>
            <a:r>
              <a:rPr lang="el-GR" sz="2200" dirty="0" err="1"/>
              <a:t>συµπεριφορά</a:t>
            </a:r>
            <a:r>
              <a:rPr lang="el-GR" sz="2200" dirty="0"/>
              <a:t> που µ</a:t>
            </a:r>
            <a:r>
              <a:rPr lang="el-GR" sz="2200" dirty="0" err="1"/>
              <a:t>πορεί</a:t>
            </a:r>
            <a:r>
              <a:rPr lang="el-GR" sz="2200" dirty="0"/>
              <a:t>, κατά περίπτωση, να υπαχθεί στη </a:t>
            </a:r>
            <a:r>
              <a:rPr lang="el-GR" sz="2200" dirty="0" err="1"/>
              <a:t>νοµοθεσία</a:t>
            </a:r>
            <a:r>
              <a:rPr lang="el-GR" sz="2200" dirty="0"/>
              <a:t> που απαγορεύει τη συλλογή και επεξεργασία ευαίσθητων </a:t>
            </a:r>
            <a:r>
              <a:rPr lang="el-GR" sz="2200" dirty="0" smtClean="0"/>
              <a:t>προσωπικών </a:t>
            </a:r>
            <a:r>
              <a:rPr lang="el-GR" sz="2200" dirty="0" err="1"/>
              <a:t>δεδοµένων</a:t>
            </a:r>
            <a:r>
              <a:rPr lang="el-GR" sz="2200" dirty="0"/>
              <a:t> (Ν. 2472/1997) ή </a:t>
            </a:r>
            <a:r>
              <a:rPr lang="el-GR" sz="2200" dirty="0" smtClean="0"/>
              <a:t>ακόμη </a:t>
            </a:r>
            <a:r>
              <a:rPr lang="el-GR" sz="2200" dirty="0"/>
              <a:t>και να συνιστά </a:t>
            </a:r>
            <a:r>
              <a:rPr lang="el-GR" sz="2200" dirty="0" smtClean="0"/>
              <a:t>αδίκημα </a:t>
            </a:r>
            <a:r>
              <a:rPr lang="el-GR" sz="2200" dirty="0"/>
              <a:t>σχετικό µε παιδική πορνογραφία (άρθρο 348 Α </a:t>
            </a:r>
            <a:r>
              <a:rPr lang="el-GR" sz="2200" dirty="0" smtClean="0"/>
              <a:t>Π.Κ.).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790551" y="4899346"/>
            <a:ext cx="6031108" cy="1112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Άρα το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φαινόµενο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του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sexting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µ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πορεί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να σε οδηγήσει στον Εισαγγελέα! 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32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9580"/>
            <a:ext cx="9144000" cy="5791200"/>
          </a:xfrm>
          <a:prstGeom prst="rect">
            <a:avLst/>
          </a:prstGeom>
          <a:solidFill>
            <a:srgbClr val="CF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14313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" y="464432"/>
            <a:ext cx="8968154" cy="57268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91525" y="6233580"/>
            <a:ext cx="752475" cy="624419"/>
          </a:xfrm>
          <a:prstGeom prst="rect">
            <a:avLst/>
          </a:prstGeom>
          <a:solidFill>
            <a:srgbClr val="15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22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90121"/>
            <a:ext cx="9144000" cy="1885472"/>
          </a:xfrm>
          <a:prstGeom prst="rect">
            <a:avLst/>
          </a:prstGeom>
          <a:solidFill>
            <a:srgbClr val="CF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Εάν </a:t>
            </a:r>
            <a:r>
              <a:rPr lang="el-GR" dirty="0"/>
              <a:t>έ</a:t>
            </a:r>
            <a:r>
              <a:rPr lang="el-GR" dirty="0" smtClean="0"/>
              <a:t>χω ήδη στείλει τέτοιες φωτογραφίες;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92D050"/>
                </a:solidFill>
              </a:rPr>
              <a:t>Καταρχάς δεν </a:t>
            </a:r>
            <a:r>
              <a:rPr lang="el-GR" sz="2400" b="1" dirty="0" smtClean="0">
                <a:solidFill>
                  <a:srgbClr val="92D050"/>
                </a:solidFill>
              </a:rPr>
              <a:t>πανικοβάλλομαι. </a:t>
            </a:r>
          </a:p>
          <a:p>
            <a:pPr marL="0" indent="0">
              <a:buNone/>
            </a:pPr>
            <a:endParaRPr lang="el-GR" sz="24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l-GR" sz="2400" dirty="0" err="1" smtClean="0"/>
              <a:t>Ακόµα</a:t>
            </a:r>
            <a:r>
              <a:rPr lang="el-GR" sz="2400" dirty="0" smtClean="0"/>
              <a:t> </a:t>
            </a:r>
            <a:r>
              <a:rPr lang="el-GR" sz="2400" dirty="0"/>
              <a:t>και εάν νιώθεις ότι είναι εφιάλτης να µ</a:t>
            </a:r>
            <a:r>
              <a:rPr lang="el-GR" sz="2400" dirty="0" err="1"/>
              <a:t>άθουν</a:t>
            </a:r>
            <a:r>
              <a:rPr lang="el-GR" sz="2400" dirty="0"/>
              <a:t> οι γονείς σου κάτι τέτοιο είναι </a:t>
            </a:r>
            <a:r>
              <a:rPr lang="el-GR" sz="2400" dirty="0" smtClean="0"/>
              <a:t>σημαντικό </a:t>
            </a:r>
            <a:r>
              <a:rPr lang="el-GR" sz="2400" dirty="0"/>
              <a:t>να ζητήσεις τη βοήθειά τους ή να απευθυνθείς σε κάποιον ενήλικα που </a:t>
            </a:r>
            <a:r>
              <a:rPr lang="el-GR" sz="2400" dirty="0" smtClean="0"/>
              <a:t>εμπιστεύεσαι.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" b="30383"/>
          <a:stretch/>
        </p:blipFill>
        <p:spPr>
          <a:xfrm>
            <a:off x="3064119" y="4090121"/>
            <a:ext cx="2958612" cy="18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87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48408"/>
            <a:ext cx="9144000" cy="5785337"/>
          </a:xfrm>
          <a:prstGeom prst="rect">
            <a:avLst/>
          </a:prstGeom>
          <a:solidFill>
            <a:srgbClr val="59A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92008" y="614313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44" y="3897993"/>
            <a:ext cx="6501912" cy="168211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7" b="61433"/>
          <a:stretch/>
        </p:blipFill>
        <p:spPr>
          <a:xfrm>
            <a:off x="5011614" y="1031702"/>
            <a:ext cx="3549895" cy="23314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91525" y="6233580"/>
            <a:ext cx="752475" cy="624419"/>
          </a:xfrm>
          <a:prstGeom prst="rect">
            <a:avLst/>
          </a:prstGeom>
          <a:solidFill>
            <a:srgbClr val="15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02323" y="1031702"/>
            <a:ext cx="4009291" cy="2529569"/>
          </a:xfrm>
          <a:prstGeom prst="rect">
            <a:avLst/>
          </a:prstGeom>
          <a:solidFill>
            <a:srgbClr val="59A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Μπορείς επίσης να καλέσεις ανώνυμα στη </a:t>
            </a:r>
            <a:endParaRPr lang="el-GR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l-GR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Γρα</a:t>
            </a:r>
            <a:r>
              <a:rPr lang="el-GR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µµή </a:t>
            </a:r>
            <a:r>
              <a:rPr lang="el-GR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Βοήθειας του Ελληνικού Κέντρου Ασφαλούς ∆</a:t>
            </a:r>
            <a:r>
              <a:rPr lang="el-GR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ιαδικτύου</a:t>
            </a:r>
            <a:r>
              <a:rPr lang="el-GR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en-GB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76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533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Office Theme</vt:lpstr>
      <vt:lpstr>PowerPoint Presentation</vt:lpstr>
      <vt:lpstr>Τι είναι το Sexting;</vt:lpstr>
      <vt:lpstr>Γιατί μπορεί να συμβεί κάτι τέτοιο;</vt:lpstr>
      <vt:lpstr>Τι μπορεί να συμβεί μετά;</vt:lpstr>
      <vt:lpstr>Τι µπορεί να συµβεί στη συνέχεια; </vt:lpstr>
      <vt:lpstr>Μπορεί πράγματι να μπλέξω;</vt:lpstr>
      <vt:lpstr>PowerPoint Presentation</vt:lpstr>
      <vt:lpstr>Εάν έχω ήδη στείλει τέτοιες φωτογραφίες;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EVANGELIA DASKALAKI</cp:lastModifiedBy>
  <cp:revision>74</cp:revision>
  <dcterms:created xsi:type="dcterms:W3CDTF">2017-02-20T07:48:45Z</dcterms:created>
  <dcterms:modified xsi:type="dcterms:W3CDTF">2017-02-24T11:34:40Z</dcterms:modified>
</cp:coreProperties>
</file>