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61" r:id="rId6"/>
    <p:sldId id="259" r:id="rId7"/>
    <p:sldId id="260" r:id="rId8"/>
    <p:sldId id="262" r:id="rId9"/>
    <p:sldId id="274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2868" autoAdjust="0"/>
  </p:normalViewPr>
  <p:slideViewPr>
    <p:cSldViewPr snapToGrid="0">
      <p:cViewPr varScale="1">
        <p:scale>
          <a:sx n="83" d="100"/>
          <a:sy n="83" d="100"/>
        </p:scale>
        <p:origin x="56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010" y="436246"/>
            <a:ext cx="6595110" cy="25527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ΠΡΟΣΤΑΣΙΑ ΠΡΟΣΩΠΙΚΩΝ ΔΕΔΟΜΕΝΩΝ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1" y="2445545"/>
            <a:ext cx="4605806" cy="42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ΛΕΕΙ Ο ΝΟΜΟΣ ΓΙΑ ΤΗΝ ΠΡΟΣΤΑΣΙΑ ΤΩΝ ΠΡΟΣΩΠΙΚΩΝ ΔΕΔΟΜΕΝΩΝ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Στην Ελλάδα, όπως και στις υπόλοιπες χώρες της Ευρωπαϊκής Ένωσης, υπάρχει ειδική νομοθεσία που προστατεύει τα άτομα από την ανεξέλεγκτη χρήση των προσωπικών τους δεδομένων.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 Προστασίας Δεδομένων Προσωπικού Χαρακτήρα </a:t>
            </a:r>
            <a:r>
              <a:rPr lang="el-GR" dirty="0"/>
              <a:t>είναι ο αρμόδιος φορέας για την εφαρμογή αυτής της νομοθεσίας στην Ελλάδα (νόμοι 2472/1997 και 3471/2006). Ένας βασικός κανόνας που θέτουν οι παραπάνω νόμοι είναι ο εξής: 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χρησιμοποιήσει κάποιος τα προσωπικά μας δεδομένα για έναν συγκεκριμένο σκοπό πρέπει να έχει εξασφαλίσει τη συγκατάθεσή μας.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8650" y="2084522"/>
            <a:ext cx="7829550" cy="3208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ΛΕΕΙ Ο ΝΟΜΟΣ ΓΙΑ ΤΗΝ ΠΡΟΣΤΑΣΙΑ ΤΩΝ ΠΡΟΣΩΠΙΚΩΝ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4522"/>
            <a:ext cx="7886700" cy="4106727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 όμως πολλές φορές δίνουμε τη συγκατάθεση μας χωρίς να το σκεφτούμε αφού είναι πρακτικά πολύ δύσκολο να διαβάσουμε τους ατελείωτους όρους χρήσης που εμφανίζονται μπροστ</a:t>
            </a:r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μας όταν επισκεπτόμαστε για πρώτη φορά μια ιστοσελίδα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238712"/>
            <a:ext cx="1612711" cy="91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2" y="1892516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ΑΛΛΑΖΕΙ ΣΤΗΝ ΠΡΟΣΤΑΣΙΑ ΤΩΝ ΠΡΟΣΩΠΙΚΩΝ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Από το Μάιο του 2018 τίθεται σε ισχύ και στη χώρα μας ο νέος κανονισμός για </a:t>
            </a:r>
            <a:r>
              <a:rPr lang="el-GR" dirty="0"/>
              <a:t>την προστασία των δεδομένων στην ΕΕ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Στόχος </a:t>
            </a:r>
            <a:r>
              <a:rPr lang="el-GR" dirty="0"/>
              <a:t>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εποχή. Η μεταρρύθμιση προβλέπει επίσης τη θέσπιση ελάχιστων προτύπων για τη χρήση δεδομένων από τις αστυνομικές και δικαστικές αρχές.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hevron 4"/>
          <p:cNvSpPr/>
          <p:nvPr/>
        </p:nvSpPr>
        <p:spPr>
          <a:xfrm>
            <a:off x="144018" y="192087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4018" y="301973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ΑΛΛΑΖΕΙ ΣΤΗΝ ΠΡΟΣΤΑΣΙΑ ΤΩΝ ΠΡΟΣΩΠΙΚΩΝ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Οι νέος ευρωπαϊκός κανονισμός περιλαμβάνει </a:t>
            </a:r>
            <a:r>
              <a:rPr lang="el-GR" sz="2400" dirty="0" smtClean="0"/>
              <a:t>μεταξύ άλλων διατάξεις </a:t>
            </a:r>
            <a:r>
              <a:rPr lang="el-GR" sz="2400" dirty="0"/>
              <a:t>για τα εξής</a:t>
            </a:r>
            <a:r>
              <a:rPr lang="el-GR" sz="2400" dirty="0" smtClean="0"/>
              <a:t>:</a:t>
            </a:r>
            <a:endParaRPr lang="el-GR" sz="2400" dirty="0"/>
          </a:p>
          <a:p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λήθη</a:t>
            </a:r>
            <a:r>
              <a:rPr lang="el-GR" sz="2400" dirty="0" smtClean="0"/>
              <a:t>: </a:t>
            </a:r>
            <a:r>
              <a:rPr lang="el-GR" sz="2400" dirty="0"/>
              <a:t>το υποκείμενο των δεδομένων έχει το δικαίωμα να ζητήσει από τον υπεύθυνο επεξεργασίας τη διαγραφή δεδομένων προσωπικού </a:t>
            </a:r>
            <a:r>
              <a:rPr lang="el-GR" sz="2400" dirty="0" smtClean="0"/>
              <a:t>χαρακτήρα</a:t>
            </a:r>
            <a:endParaRPr lang="el-GR" sz="2400" dirty="0"/>
          </a:p>
          <a:p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σαφής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συγκατάθεση </a:t>
            </a:r>
            <a:r>
              <a:rPr lang="el-GR" sz="2400" dirty="0"/>
              <a:t>από το ενδιαφερόμενο πρόσωπο για την επεξεργασία των προσωπικών του </a:t>
            </a:r>
            <a:r>
              <a:rPr lang="el-GR" sz="2400" dirty="0" smtClean="0"/>
              <a:t>δεδομένων</a:t>
            </a:r>
            <a:endParaRPr lang="el-GR" sz="2400" dirty="0"/>
          </a:p>
          <a:p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δικαίωμα να γνωρίζει </a:t>
            </a:r>
            <a:r>
              <a:rPr lang="el-GR" sz="2400" dirty="0"/>
              <a:t>κάθε άτομο πότε τα δεδομένα του έχουν παραβιαστεί (</a:t>
            </a:r>
            <a:r>
              <a:rPr lang="el-GR" sz="2400" dirty="0" err="1"/>
              <a:t>hacking</a:t>
            </a:r>
            <a:r>
              <a:rPr lang="el-GR" sz="2400" dirty="0" smtClean="0"/>
              <a:t>)</a:t>
            </a:r>
            <a:endParaRPr lang="el-GR" sz="2400" dirty="0"/>
          </a:p>
          <a:p>
            <a:r>
              <a:rPr lang="el-GR" sz="2400" dirty="0" smtClean="0"/>
              <a:t>διασφάλιση </a:t>
            </a:r>
            <a:r>
              <a:rPr lang="el-GR" sz="2400" dirty="0"/>
              <a:t>της παροχής όλων των εξηγήσεων για τις πολιτικές απορρήτου σε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σαφή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κατανοητή</a:t>
            </a:r>
            <a:r>
              <a:rPr lang="el-GR" sz="2400" dirty="0"/>
              <a:t> γλώσσα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ΣΥΜΒΟΥΛΕΣ ΓΙΑ ΤΗΝ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Σκεφτείτε πριν αποκαλύψετε δεδομένα </a:t>
            </a:r>
            <a:r>
              <a:rPr lang="el-GR" dirty="0"/>
              <a:t>– Αν λαμβάνετε γράμματα, </a:t>
            </a:r>
            <a:r>
              <a:rPr lang="el-GR" dirty="0" err="1" smtClean="0"/>
              <a:t>emails</a:t>
            </a:r>
            <a:r>
              <a:rPr lang="el-GR" dirty="0"/>
              <a:t>, μηνύματα στο κινητό ή στο Facebook που σας ζητούν πληροφορίες, μην απαντήσετε αν δεν είστε σίγουροι από ποιον </a:t>
            </a:r>
            <a:r>
              <a:rPr lang="el-GR" dirty="0" smtClean="0"/>
              <a:t>προέρχονται</a:t>
            </a:r>
          </a:p>
          <a:p>
            <a:r>
              <a:rPr lang="el-GR" dirty="0" smtClean="0"/>
              <a:t>Αν σας ζητούνται δεδομένα θα πρέπει </a:t>
            </a:r>
            <a:r>
              <a:rPr lang="el-GR" dirty="0"/>
              <a:t>πάντα να </a:t>
            </a:r>
            <a:r>
              <a:rPr lang="el-GR" dirty="0" smtClean="0"/>
              <a:t>σκέφτεστε </a:t>
            </a:r>
            <a:r>
              <a:rPr lang="el-GR" dirty="0"/>
              <a:t>αν αυτό είναι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δικαιολογημένο</a:t>
            </a:r>
            <a:r>
              <a:rPr lang="el-GR" dirty="0"/>
              <a:t> και αν απαιτείται για την πραγματοποίηση της συγκεκριμένης επικοινωνίας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84" y="4616367"/>
            <a:ext cx="1495973" cy="1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ΣΥΜΒΟΥΛΕΣ ΓΙΑ ΤΗΝ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85999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Να θυμάστε πως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ό,τι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αναρτούμε στο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διαδίκτυο μπορεί να παραμείνει εκεί για πάντα </a:t>
            </a:r>
            <a:r>
              <a:rPr lang="el-GR" dirty="0" smtClean="0"/>
              <a:t>και να έχει πρόσβαση σε αυτό το περιεχόμενο ο οποιοσδήποτε. Οπότε, είναι πολύ σημαντικό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ΣΚΕΦΤΟΜΑΣΤΕ ΔΙΠΛΑ </a:t>
            </a:r>
            <a:r>
              <a:rPr lang="el-GR" dirty="0" smtClean="0"/>
              <a:t>πριν κοινοποιήσουμε το οτιδήποτε</a:t>
            </a:r>
          </a:p>
          <a:p>
            <a:r>
              <a:rPr lang="el-GR" dirty="0" smtClean="0"/>
              <a:t>Όταν </a:t>
            </a:r>
            <a:r>
              <a:rPr lang="el-GR" dirty="0"/>
              <a:t>επεξεργαζόμαστε δεδομένα άλλων, ακόμα και αν είναι φίλοι μας, πρέπει αντίστοιχα να έχουμε τη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συγκατάθεσή </a:t>
            </a:r>
            <a:r>
              <a:rPr lang="el-GR" dirty="0"/>
              <a:t>τους. Για παράδειγμα, πριν ανεβάσουμε στο Facebook φωτογραφία από μια κοινωνική εκδήλωση, πρέπει να είμαστε σίγουροι ότι όλοι οι εικονιζόμενοι σε αυτήν συμφωνούν με τη δημοσίευσή της.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98" y="5044697"/>
            <a:ext cx="1748134" cy="11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ΣΥΜΒΟΥΛΕΣ ΓΙΑ ΤΗΝ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2403153"/>
          </a:xfrm>
        </p:spPr>
        <p:txBody>
          <a:bodyPr/>
          <a:lstStyle/>
          <a:p>
            <a:r>
              <a:rPr lang="el-GR" dirty="0"/>
              <a:t>Να διαβάζετε την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πολιτική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ιδιωτικότητας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στις ιστοσελίδες που επισκέπτεστε – μάθετε πώς χρησιμοποιούν τα δεδομένα σας π.χ. αν </a:t>
            </a:r>
            <a:r>
              <a:rPr lang="el-GR" dirty="0" smtClean="0"/>
              <a:t>χρησιμοποιούν </a:t>
            </a:r>
            <a:r>
              <a:rPr lang="el-GR" dirty="0" err="1" smtClean="0"/>
              <a:t>cookies</a:t>
            </a:r>
            <a:r>
              <a:rPr lang="el-GR" dirty="0" smtClean="0"/>
              <a:t> </a:t>
            </a:r>
            <a:r>
              <a:rPr lang="el-GR" dirty="0"/>
              <a:t>και αν προωθούν τις πληροφορίες που σας αφορούν σε διαφημιστικές εταιρείες.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58" y="4088180"/>
            <a:ext cx="2888173" cy="18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ΣΥΜΒΟΥΛΕΣ ΓΙΑ ΤΗΝ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054082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Αποφύγετε τη χρήση κωδικών </a:t>
            </a:r>
            <a:r>
              <a:rPr lang="el-GR" dirty="0"/>
              <a:t>που είναι εύκολοι στην απομνημόνευση (όπως ημερομηνίες, γνωστούς όρους, ακολουθίες γραμμάτων ή κύρια ονόματα</a:t>
            </a:r>
            <a:r>
              <a:rPr lang="el-GR" dirty="0" smtClean="0"/>
              <a:t>).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τους κωδικούς σας μυστικούς </a:t>
            </a:r>
            <a:r>
              <a:rPr lang="el-GR" dirty="0"/>
              <a:t>και αλλάζετέ τους σε τακτικά χρονικά διαστήματα (τουλάχιστον μια φορά ανά 6 μήνες).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4246080"/>
            <a:ext cx="1937288" cy="1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ΣΥΜΒΟΥΛΕΣ ΓΙΑ ΤΗΝ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Σκεφτείτε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μπορεί να βλέπει τα δεδομένα </a:t>
            </a:r>
            <a:r>
              <a:rPr lang="el-GR" dirty="0"/>
              <a:t>σας – Μην επισκέπτεστε ιστοσελίδες που δεν θα θέλατε οι άλλοι να γνωρίζουν όταν χρησιμοποιείτε «κοινόχρηστους» </a:t>
            </a:r>
            <a:r>
              <a:rPr lang="el-GR" dirty="0" smtClean="0"/>
              <a:t>υπολογιστές</a:t>
            </a:r>
            <a:endParaRPr lang="el-GR" dirty="0"/>
          </a:p>
          <a:p>
            <a:r>
              <a:rPr lang="el-GR" dirty="0"/>
              <a:t>Θυμηθείτε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αποσυνδέεστε</a:t>
            </a:r>
            <a:r>
              <a:rPr lang="el-GR" dirty="0"/>
              <a:t> από τις ιστοσελίδες, στις οποίες έχετε εισέλθει/συνδεθεί με χρήση συνθηματικών (π.χ. όταν κάνετε αγορές από το διαδίκτυο ή την ιστοσελίδα κοινωνικής δικτύωσης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ΣΥΜΒΟΥΛΕΣ ΓΙΑ ΤΗΝ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184"/>
            <a:ext cx="7886700" cy="2035644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τον υπολογιστή σας ασφαλή </a:t>
            </a:r>
            <a:r>
              <a:rPr lang="el-GR" dirty="0"/>
              <a:t>– Χρησιμοποιήστε προγράμματα τείχους ασφαλείας (</a:t>
            </a:r>
            <a:r>
              <a:rPr lang="el-GR" dirty="0" err="1"/>
              <a:t>firewall</a:t>
            </a:r>
            <a:r>
              <a:rPr lang="el-GR" dirty="0"/>
              <a:t>) και προστασίας από ιούς (</a:t>
            </a:r>
            <a:r>
              <a:rPr lang="el-GR" dirty="0" err="1"/>
              <a:t>antivirus</a:t>
            </a:r>
            <a:r>
              <a:rPr lang="el-GR" dirty="0"/>
              <a:t>). Φροντίστε τα προγράμματα αυτά να είναι </a:t>
            </a:r>
            <a:r>
              <a:rPr lang="el-GR" dirty="0" smtClean="0"/>
              <a:t>ενημερωμένα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400549"/>
            <a:ext cx="3747119" cy="2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/>
              <a:t>ΠΟΙΑ ΕΙΝΑΙ ΤΑ ΠΡΟΣΩΠΙΚΑ ΜΑΣ ΔΕΔΟΜΕΝΑ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rmAutofit/>
          </a:bodyPr>
          <a:lstStyle/>
          <a:p>
            <a:r>
              <a:rPr lang="el-GR" dirty="0"/>
              <a:t>Τα δεδομένα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προσωπικού χαρακτήρα </a:t>
            </a:r>
            <a:r>
              <a:rPr lang="el-GR" dirty="0"/>
              <a:t>συνίστανται σε οποιαδήποτε πληροφορία σχετίζεται με ένα φυσικό πρόσωπο, χωρίς να έχει σημασία αν η πληροφορία αναφέρεται στον ιδιωτικό, τον επαγγελματικό ή τον δημόσιο βίο του εκάστοτε προσώπου.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5" y="5134110"/>
            <a:ext cx="5000625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  <a:solidFill>
            <a:srgbClr val="2276B7"/>
          </a:solidFill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/>
              <a:t>ΠΟΙΑ ΕΙΝΑΙ ΤΑ ΠΡΟΣΩΠΙΚΑ ΜΑΣ ΔΕΔΟΜΕΝΑ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Τα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προσωπικά δεδομένα</a:t>
            </a:r>
            <a:r>
              <a:rPr lang="el-GR" sz="2200" dirty="0"/>
              <a:t> ποικίλλουν και μπορούν, επί παραδείγματι, να είναι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ένα </a:t>
            </a:r>
            <a:r>
              <a:rPr lang="el-GR" sz="2200" dirty="0"/>
              <a:t>ονοματεπώνυμο,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μια </a:t>
            </a:r>
            <a:r>
              <a:rPr lang="el-GR" sz="2200" dirty="0"/>
              <a:t>φωτογραφία,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μια </a:t>
            </a:r>
            <a:r>
              <a:rPr lang="el-GR" sz="2200" dirty="0"/>
              <a:t>διεύθυνση ηλεκτρονικού ταχυδρομείου,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τα </a:t>
            </a:r>
            <a:r>
              <a:rPr lang="el-GR" sz="2200" dirty="0"/>
              <a:t>στοιχεία ενός τραπεζικού λογαριασμού,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στοιχεία </a:t>
            </a:r>
            <a:r>
              <a:rPr lang="el-GR" sz="2200" dirty="0"/>
              <a:t>που έχουν αναρτηθεί σε </a:t>
            </a:r>
            <a:r>
              <a:rPr lang="el-GR" sz="2200" dirty="0" err="1"/>
              <a:t>ιστότοπους</a:t>
            </a:r>
            <a:r>
              <a:rPr lang="el-GR" sz="2200" dirty="0"/>
              <a:t> κοινωνικής δικτύωσης,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πληροφορίες </a:t>
            </a:r>
            <a:r>
              <a:rPr lang="el-GR" sz="2200" dirty="0"/>
              <a:t>σχετικά με το ιατρικό ιστορικό ή </a:t>
            </a:r>
            <a:endParaRPr lang="el-GR" sz="22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/>
              <a:t>η </a:t>
            </a:r>
            <a:r>
              <a:rPr lang="el-GR" sz="2200" dirty="0"/>
              <a:t>διεύθυνση IP ενός ηλεκτρονικού υπολογιστή.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0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ΠΟΙΑ ΕΙΝΑΙ ΤΑ «ΕΥΑΙΣΘΗΤΑ» ΠΡΟΣΩΠΙΚΑ ΔΕΔΟΜΕΝΑ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90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τα δεδομένα που αφορούν </a:t>
            </a:r>
            <a:endParaRPr lang="el-GR" sz="2400" dirty="0" smtClean="0"/>
          </a:p>
          <a:p>
            <a:pPr marL="0" indent="0">
              <a:buNone/>
            </a:pPr>
            <a:endParaRPr lang="el-GR" sz="6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στη </a:t>
            </a:r>
            <a:r>
              <a:rPr lang="el-GR" sz="2400" dirty="0"/>
              <a:t>φυλετική ή εθνική προέλευση,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στα </a:t>
            </a:r>
            <a:r>
              <a:rPr lang="el-GR" sz="2400" dirty="0"/>
              <a:t>πολιτικά φρονήματα,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στις </a:t>
            </a:r>
            <a:r>
              <a:rPr lang="el-GR" sz="2400" dirty="0"/>
              <a:t>θρησκευτικές ή φιλοσοφικές πεποιθήσεις,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στη </a:t>
            </a:r>
            <a:r>
              <a:rPr lang="el-GR" sz="2400" dirty="0"/>
              <a:t>συμμετοχή σε συνδικαλιστική οργάνωση,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στην </a:t>
            </a:r>
            <a:r>
              <a:rPr lang="el-GR" sz="2400" dirty="0"/>
              <a:t>υγεία,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στην </a:t>
            </a:r>
            <a:r>
              <a:rPr lang="el-GR" sz="2400" dirty="0"/>
              <a:t>κοινωνική πρόνοια και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στην </a:t>
            </a:r>
            <a:r>
              <a:rPr lang="el-GR" sz="2400" dirty="0"/>
              <a:t>ερωτική ζωή καθώς και </a:t>
            </a:r>
            <a:endParaRPr lang="el-GR" sz="2400" dirty="0" smtClean="0"/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σε πληροφορίες </a:t>
            </a:r>
            <a:r>
              <a:rPr lang="el-GR" sz="2400" dirty="0"/>
              <a:t>για ποινικές διώξεις ή καταδίκες.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3" y="1396901"/>
            <a:ext cx="2322777" cy="174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8420" y="3727342"/>
            <a:ext cx="7786930" cy="168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ΓΙΑΤΙ ΕΙΝΑΙ ΣΗΜΑΝΤΙΚΗ Η ΠΡΟΣΤΑΣΙΑ ΤΩΝ ΠΡΟΣΩΠΙΚΩΝ ΜΑΣ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20" y="2092271"/>
            <a:ext cx="7786930" cy="4098978"/>
          </a:xfrm>
        </p:spPr>
        <p:txBody>
          <a:bodyPr/>
          <a:lstStyle/>
          <a:p>
            <a:r>
              <a:rPr lang="el-GR" dirty="0" smtClean="0"/>
              <a:t>Δεν </a:t>
            </a:r>
            <a:r>
              <a:rPr lang="el-GR" dirty="0"/>
              <a:t>ξέρουμε </a:t>
            </a:r>
            <a:r>
              <a:rPr lang="el-GR" dirty="0" smtClean="0"/>
              <a:t>ποτέ πώς </a:t>
            </a:r>
            <a:r>
              <a:rPr lang="el-GR" dirty="0"/>
              <a:t>θα χρησιμοποιηθούν οι ιδιωτικές μας πληροφορίες αν βρεθούν σε λάθος χέρια.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n-US" dirty="0" smtClean="0"/>
              <a:t>       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ΙΔΙΩΤΙΚΟΤΗΤΑ ΜΑΣ ΕΙΝΑΙ ΠΟΛΥΤΙΜΗ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l-GR" dirty="0" smtClean="0">
                <a:solidFill>
                  <a:schemeClr val="bg1"/>
                </a:solidFill>
              </a:rPr>
              <a:t>Διαφυλάσσοντας τα </a:t>
            </a:r>
            <a:r>
              <a:rPr lang="el-GR" dirty="0">
                <a:solidFill>
                  <a:schemeClr val="bg1"/>
                </a:solidFill>
              </a:rPr>
              <a:t>προσωπικά μας </a:t>
            </a:r>
            <a:r>
              <a:rPr lang="el-GR" dirty="0" smtClean="0">
                <a:solidFill>
                  <a:schemeClr val="bg1"/>
                </a:solidFill>
              </a:rPr>
              <a:t>δεδομένα  προστατεύουμε </a:t>
            </a:r>
            <a:r>
              <a:rPr lang="el-GR" dirty="0">
                <a:solidFill>
                  <a:schemeClr val="bg1"/>
                </a:solidFill>
              </a:rPr>
              <a:t>την </a:t>
            </a:r>
            <a:r>
              <a:rPr lang="el-GR" dirty="0" err="1">
                <a:solidFill>
                  <a:schemeClr val="bg1"/>
                </a:solidFill>
              </a:rPr>
              <a:t>ιδιωτικότητά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5" y="3383042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ΠΩΣ ΑΠΟΚΑΛΥΠΤΟΥΜΕ ΠΡΟΣΩΠΙΚΑ ΔΕΔΟΜΕΝΑ ΧΩΡΙΣ ΝΑ ΤΟ ΣΥΝΕΙΔΗΤΟΠΟΙΟΥΜΕ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6" y="1920874"/>
            <a:ext cx="7577703" cy="385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Όταν δεν έχουμε ενεργοποιήσει τις ρυθμίσεις απορρήτου στα κοινωνικά δίκτυα που χρησιμοποιούμε, ο οποιοσδήποτε έχει πρόσβαση στα προσωπικά μας δεδομένα </a:t>
            </a:r>
          </a:p>
          <a:p>
            <a:pPr marL="0" indent="0">
              <a:buNone/>
            </a:pPr>
            <a:r>
              <a:rPr lang="el-GR" dirty="0" smtClean="0"/>
              <a:t>Μέσω φωτογραφιών ή βίντεο που ανεβάζουμε στο διαδίκτυο μπορεί να αποκαλύπτουμε προσωπικά μας στοιχεία</a:t>
            </a:r>
          </a:p>
          <a:p>
            <a:pPr marL="0" indent="0">
              <a:buNone/>
            </a:pPr>
            <a:r>
              <a:rPr lang="el-GR" dirty="0" smtClean="0"/>
              <a:t>Μέσω σχολίων ή φωτογραφιών που μας αφορούν και  κοινοποιούνται από τρίτους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0102" y="1999712"/>
            <a:ext cx="510030" cy="28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0466" y="3693366"/>
            <a:ext cx="510030" cy="30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4916" y="4956660"/>
            <a:ext cx="521130" cy="29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972">
            <a:off x="7227923" y="5247840"/>
            <a:ext cx="1131780" cy="8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8650" y="2301499"/>
            <a:ext cx="8236381" cy="1968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ΑΠΟΚΑΛΥΠΤΟΥΜΕ ΠΡΟΣΩΠΙΚΑ ΔΕΔΟΜΕΝΑ ΧΩΡΙΣ ΝΑ ΤΟ ΣΥΝΕΙΔΗΤΟΠΟΙΟΥΜΕ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Σχεδόν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οποιαδήποτε καθημερινή δραστηριότητα στο Διαδίκτυο συνεπάγεται επεξεργασία των προσωπικών μας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δεδομένων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αυτό θα πρέπει να είμαστε ιδιαίτερα προσεκτικο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61" y="4052217"/>
            <a:ext cx="1929539" cy="21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24" y="2816352"/>
            <a:ext cx="8073648" cy="29929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800" dirty="0" smtClean="0"/>
              <a:t>Όταν </a:t>
            </a:r>
            <a:r>
              <a:rPr lang="el-GR" sz="3800" dirty="0"/>
              <a:t>σερφάρουμε στο Διαδίκτυο, το πρόγραμμα πλοήγησης (</a:t>
            </a:r>
            <a:r>
              <a:rPr lang="el-GR" sz="3800" dirty="0" err="1"/>
              <a:t>browser</a:t>
            </a:r>
            <a:r>
              <a:rPr lang="el-GR" sz="3800" dirty="0"/>
              <a:t>) καταγράφει τις σελίδες που επισκεπτόμαστε. Κάποιες σελίδες εγκαθιστούν στον υπολογιστή μας μικρά αρχεία (</a:t>
            </a:r>
            <a:r>
              <a:rPr lang="el-GR" sz="3800" dirty="0" err="1"/>
              <a:t>cookies</a:t>
            </a:r>
            <a:r>
              <a:rPr lang="el-GR" sz="3800" dirty="0"/>
              <a:t>) ώστε να μπορούν να μας αναγνωρίζουν όταν θα τις επισκεφτούμε εκ </a:t>
            </a:r>
            <a:r>
              <a:rPr lang="el-GR" sz="3800" dirty="0" smtClean="0"/>
              <a:t>νέου.</a:t>
            </a:r>
          </a:p>
          <a:p>
            <a:pPr marL="0" indent="0">
              <a:buNone/>
            </a:pPr>
            <a:r>
              <a:rPr lang="el-GR" sz="3800" dirty="0" smtClean="0"/>
              <a:t>Έτσι, «</a:t>
            </a:r>
            <a:r>
              <a:rPr lang="el-GR" sz="3800" dirty="0" err="1" smtClean="0"/>
              <a:t>κλικάροντας</a:t>
            </a:r>
            <a:r>
              <a:rPr lang="el-GR" sz="3800" dirty="0"/>
              <a:t>» σε μια διαφήμιση, η διαφημιστική εταιρεία μπορεί να καταγράφει τις προτιμήσεις μας μέσω των αρχείων αυτών, ώστε να μπορεί να μας στέλνει προσφορές στο μέλλον για αντίστοιχα προϊόντα που κρίνει ότι θα μας </a:t>
            </a:r>
            <a:r>
              <a:rPr lang="el-GR" sz="3800" dirty="0" smtClean="0"/>
              <a:t>ενδιαφέρουν.</a:t>
            </a:r>
            <a:endParaRPr lang="el-GR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023" y="581025"/>
            <a:ext cx="9335911" cy="1252539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/>
              <a:t>ΟΠΟΙΑΔΗΠΟΤΕ ΚΑΘΗΜΕΡΙΝΗ ΔΡΑΣΤΗΡΙΟΤΗΤΑ ΣΤΟ ΔΙΑΔΙΚΤΥΟ ΣΥΝΕΠΑΓΕΤΑΙ ΕΠΕΞΕΡΓΑΣΙΑ ΠΡΟΣΩΠΙΚΩΝ ΔΕΔΟΜΕΝΩΝ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427172" y="1909566"/>
            <a:ext cx="1688347" cy="62408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ΠΑΡΑΔΕΙΓΜΑ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72" y="49342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24" y="2819092"/>
            <a:ext cx="8073648" cy="2783545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l-GR" sz="2400" dirty="0" smtClean="0"/>
              <a:t>Όταν </a:t>
            </a:r>
            <a:r>
              <a:rPr lang="el-GR" sz="2400" dirty="0"/>
              <a:t>διαβάζουμε το </a:t>
            </a:r>
            <a:r>
              <a:rPr lang="el-GR" sz="2400" dirty="0" smtClean="0"/>
              <a:t>email </a:t>
            </a:r>
            <a:r>
              <a:rPr lang="el-GR" sz="2400" dirty="0"/>
              <a:t>μας, ο </a:t>
            </a:r>
            <a:r>
              <a:rPr lang="el-GR" sz="2400" dirty="0" err="1"/>
              <a:t>πάροχος</a:t>
            </a:r>
            <a:r>
              <a:rPr lang="el-GR" sz="2400" dirty="0"/>
              <a:t> ηλεκτρονικών επικοινωνιών καταγράφει την ώρα εισόδου στο λογαριασμό μας, τον αποστολέα του μηνύματός μας, καθώς και την ώρα αποστολής αυτού. </a:t>
            </a:r>
            <a:endParaRPr lang="el-GR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l-GR" sz="2400" dirty="0" smtClean="0"/>
              <a:t>Επίσης</a:t>
            </a:r>
            <a:r>
              <a:rPr lang="el-GR" sz="2400" dirty="0"/>
              <a:t>, τηρεί – ακόμη και αν δεν επιτρέπεται να τα διαβάζει – τα </a:t>
            </a:r>
            <a:r>
              <a:rPr lang="el-GR" sz="2400" dirty="0" smtClean="0"/>
              <a:t>email </a:t>
            </a:r>
            <a:r>
              <a:rPr lang="el-GR" sz="2400" dirty="0"/>
              <a:t>μας. Και αυτό αποτελεί επιμέρους επεξεργασία προσωπικών δεδομένων.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429768" y="1911096"/>
            <a:ext cx="1688347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ΠΑΡΑΔΕΙΓΜΑ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023" y="581025"/>
            <a:ext cx="9335911" cy="1252539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/>
              <a:t>ΟΠΟΙΑΔΗΠΟΤΕ ΚΑΘΗΜΕΡΙΝΗ ΔΡΑΣΤΗΡΙΟΤΗΤΑ ΣΤΟ ΔΙΑΔΙΚΤΥΟ ΣΥΝΕΠΑΓΕΤΑΙ ΕΠΕΞΕΡΓΑΣΙΑ ΠΡΟΣΩΠΙΚΩΝ ΔΕΔΟΜΕΝΩΝ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72" y="49342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1106</Words>
  <Application>Microsoft Office PowerPoint</Application>
  <PresentationFormat>On-screen Show (4:3)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Wingdings</vt:lpstr>
      <vt:lpstr>Office Theme</vt:lpstr>
      <vt:lpstr>ΠΡΟΣΤΑΣΙΑ ΠΡΟΣΩΠΙΚΩΝ ΔΕΔΟΜΕΝΩΝ</vt:lpstr>
      <vt:lpstr>ΠΟΙΑ ΕΙΝΑΙ ΤΑ ΠΡΟΣΩΠΙΚΑ ΜΑΣ ΔΕΔΟΜΕΝΑ</vt:lpstr>
      <vt:lpstr>ΠΟΙΑ ΕΙΝΑΙ ΤΑ ΠΡΟΣΩΠΙΚΑ ΜΑΣ ΔΕΔΟΜΕΝΑ</vt:lpstr>
      <vt:lpstr>ΠΟΙΑ ΕΙΝΑΙ ΤΑ «ΕΥΑΙΣΘΗΤΑ» ΠΡΟΣΩΠΙΚΑ ΔΕΔΟΜΕΝΑ</vt:lpstr>
      <vt:lpstr>ΓΙΑΤΙ ΕΙΝΑΙ ΣΗΜΑΝΤΙΚΗ Η ΠΡΟΣΤΑΣΙΑ ΤΩΝ ΠΡΟΣΩΠΙΚΩΝ ΜΑΣ ΔΕΔΟΜΕΝΩΝ</vt:lpstr>
      <vt:lpstr>ΠΩΣ ΑΠΟΚΑΛΥΠΤΟΥΜΕ ΠΡΟΣΩΠΙΚΑ ΔΕΔΟΜΕΝΑ ΧΩΡΙΣ ΝΑ ΤΟ ΣΥΝΕΙΔΗΤΟΠΟΙΟΥΜΕ</vt:lpstr>
      <vt:lpstr>ΠΩΣ ΑΠΟΚΑΛΥΠΤΟΥΜΕ ΠΡΟΣΩΠΙΚΑ ΔΕΔΟΜΕΝΑ ΧΩΡΙΣ ΝΑ ΤΟ ΣΥΝΕΙΔΗΤΟΠΟΙΟΥΜΕ</vt:lpstr>
      <vt:lpstr>ΟΠΟΙΑΔΗΠΟΤΕ ΚΑΘΗΜΕΡΙΝΗ ΔΡΑΣΤΗΡΙΟΤΗΤΑ ΣΤΟ ΔΙΑΔΙΚΤΥΟ ΣΥΝΕΠΑΓΕΤΑΙ ΕΠΕΞΕΡΓΑΣΙΑ ΠΡΟΣΩΠΙΚΩΝ ΔΕΔΟΜΕΝΩΝ</vt:lpstr>
      <vt:lpstr>ΟΠΟΙΑΔΗΠΟΤΕ ΚΑΘΗΜΕΡΙΝΗ ΔΡΑΣΤΗΡΙΟΤΗΤΑ ΣΤΟ ΔΙΑΔΙΚΤΥΟ ΣΥΝΕΠΑΓΕΤΑΙ ΕΠΕΞΕΡΓΑΣΙΑ ΠΡΟΣΩΠΙΚΩΝ ΔΕΔΟΜΕΝΩΝ</vt:lpstr>
      <vt:lpstr>ΤΙ ΛΕΕΙ Ο ΝΟΜΟΣ ΓΙΑ ΤΗΝ ΠΡΟΣΤΑΣΙΑ ΤΩΝ ΠΡΟΣΩΠΙΚΩΝ ΔΕΔΟΜΕΝΩΝ</vt:lpstr>
      <vt:lpstr>ΤΙ ΛΕΕΙ Ο ΝΟΜΟΣ ΓΙΑ 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38</cp:revision>
  <dcterms:created xsi:type="dcterms:W3CDTF">2017-02-20T07:48:45Z</dcterms:created>
  <dcterms:modified xsi:type="dcterms:W3CDTF">2017-03-30T06:41:42Z</dcterms:modified>
</cp:coreProperties>
</file>