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opi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380" y="733426"/>
            <a:ext cx="4091940" cy="2299334"/>
          </a:xfrm>
        </p:spPr>
        <p:txBody>
          <a:bodyPr>
            <a:normAutofit fontScale="90000"/>
          </a:bodyPr>
          <a:lstStyle/>
          <a:p>
            <a:pPr algn="just"/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Πνευματικής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διοκτησίας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3339466"/>
            <a:ext cx="8694420" cy="286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dirty="0" smtClean="0"/>
              <a:t>Γιατί είναι σημαντική η πνευματική ιδιοκτησία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860" y="2118359"/>
            <a:ext cx="5825490" cy="390144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Είναι άμεσα </a:t>
            </a:r>
            <a:r>
              <a:rPr lang="el-GR" dirty="0"/>
              <a:t>συνυφασμένη με την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ανθρώπινης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δημιουργικότητας.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προστασία των έργων στην ουσία συνεπάγεται την </a:t>
            </a:r>
            <a:r>
              <a:rPr lang="el-GR" sz="2400" dirty="0" smtClean="0"/>
              <a:t>προστασία των </a:t>
            </a:r>
            <a:r>
              <a:rPr lang="el-GR" sz="2400" dirty="0"/>
              <a:t>δημιουργών τους, τον σεβασμό και την αναγνώριση του </a:t>
            </a:r>
            <a:r>
              <a:rPr lang="el-GR" sz="2400" dirty="0" smtClean="0"/>
              <a:t>πνευματικού </a:t>
            </a:r>
            <a:r>
              <a:rPr lang="el-GR" sz="2400" dirty="0"/>
              <a:t>τους μόχθου και την εξασφάλιση κινήτρων (</a:t>
            </a:r>
            <a:r>
              <a:rPr lang="el-GR" sz="2400" dirty="0" smtClean="0"/>
              <a:t>οικονομικών και </a:t>
            </a:r>
            <a:r>
              <a:rPr lang="el-GR" sz="2400" dirty="0"/>
              <a:t>ηθικών) για περαιτέρω </a:t>
            </a:r>
            <a:r>
              <a:rPr lang="el-GR" sz="2400" dirty="0" smtClean="0"/>
              <a:t>δημιουργία.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" y="3505201"/>
            <a:ext cx="2768805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60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960" y="2598420"/>
            <a:ext cx="8191500" cy="155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dirty="0" smtClean="0"/>
              <a:t>Πως μπορώ νόμιμα να χρησιμοποιώ έργα άλλων;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705735"/>
            <a:ext cx="7886700" cy="2087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chemeClr val="bg1"/>
                </a:solidFill>
              </a:rPr>
              <a:t>Θα πρέπει </a:t>
            </a:r>
            <a:r>
              <a:rPr lang="el-GR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ΥΠΟΧΡΕΩΤΙΚΑ</a:t>
            </a:r>
            <a:r>
              <a:rPr lang="el-GR" sz="4000" dirty="0" smtClean="0"/>
              <a:t> </a:t>
            </a:r>
            <a:r>
              <a:rPr lang="el-GR" sz="4000" b="1" dirty="0" smtClean="0">
                <a:solidFill>
                  <a:schemeClr val="bg1"/>
                </a:solidFill>
              </a:rPr>
              <a:t>να πάρεις την άδεια του δημιουργού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303904"/>
            <a:ext cx="2244090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Πότε </a:t>
            </a:r>
            <a:r>
              <a:rPr lang="el-GR" dirty="0"/>
              <a:t>υπάρχει προσβολή δικαιώματος</a:t>
            </a:r>
            <a:br>
              <a:rPr lang="el-GR" dirty="0"/>
            </a:br>
            <a:r>
              <a:rPr lang="el-GR" dirty="0"/>
              <a:t>πνευματικής ιδιοκτησίας;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Όταν </a:t>
            </a:r>
            <a:r>
              <a:rPr lang="el-GR" dirty="0"/>
              <a:t>ένα έργο χρησιμοποιείται χωρίς </a:t>
            </a:r>
            <a:r>
              <a:rPr lang="el-GR" dirty="0" smtClean="0"/>
              <a:t>την άδεια </a:t>
            </a:r>
            <a:r>
              <a:rPr lang="el-GR" dirty="0"/>
              <a:t>του δικαιούχου ή κατά </a:t>
            </a:r>
            <a:r>
              <a:rPr lang="el-GR" dirty="0" smtClean="0"/>
              <a:t>παράβαση άδειας </a:t>
            </a:r>
            <a:r>
              <a:rPr lang="el-GR" dirty="0"/>
              <a:t>που έχει δοθεί από τον δικαιούχο.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Υφίσταται </a:t>
            </a:r>
            <a:r>
              <a:rPr lang="el-GR" dirty="0"/>
              <a:t>ακόμα </a:t>
            </a:r>
            <a:r>
              <a:rPr lang="el-GR" dirty="0" smtClean="0"/>
              <a:t>και αν </a:t>
            </a:r>
            <a:r>
              <a:rPr lang="el-GR" dirty="0"/>
              <a:t>δεν γίνεται με σκοπό το κέρδος.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Ο νόμος προβλέπει αυστηρές κυρώσεις στις περιπτώσεις αυτές </a:t>
            </a:r>
            <a:r>
              <a:rPr lang="el-GR" dirty="0" smtClean="0"/>
              <a:t>συμπεριλαμβανομένης </a:t>
            </a:r>
            <a:r>
              <a:rPr lang="el-GR" dirty="0"/>
              <a:t>φυλάκισης και </a:t>
            </a:r>
            <a:r>
              <a:rPr lang="el-GR" dirty="0" smtClean="0"/>
              <a:t>προστίμου.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4383990"/>
            <a:ext cx="2185035" cy="189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4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2920" y="3665220"/>
            <a:ext cx="8298180" cy="163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/>
              <a:t>Τι είναι η πειρατεία;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Είναι η δημιουργία</a:t>
            </a:r>
            <a:r>
              <a:rPr lang="el-GR" dirty="0"/>
              <a:t>, </a:t>
            </a:r>
            <a:r>
              <a:rPr lang="el-GR" dirty="0" smtClean="0"/>
              <a:t>διανομή και </a:t>
            </a:r>
            <a:r>
              <a:rPr lang="el-GR" dirty="0"/>
              <a:t>πώληση παράνομων (πειρατικών) </a:t>
            </a:r>
            <a:r>
              <a:rPr lang="el-GR" dirty="0" smtClean="0"/>
              <a:t>αντιγράφων </a:t>
            </a:r>
            <a:r>
              <a:rPr lang="el-GR" dirty="0"/>
              <a:t>προστατευόμενων </a:t>
            </a:r>
            <a:r>
              <a:rPr lang="el-GR" dirty="0" smtClean="0"/>
              <a:t>έργων.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Η πειρατεία είναι μια </a:t>
            </a:r>
            <a:r>
              <a:rPr lang="el-GR" b="1" dirty="0" smtClean="0">
                <a:solidFill>
                  <a:schemeClr val="bg1"/>
                </a:solidFill>
              </a:rPr>
              <a:t>παράνομη </a:t>
            </a:r>
            <a:r>
              <a:rPr lang="el-GR" b="1" dirty="0">
                <a:solidFill>
                  <a:schemeClr val="bg1"/>
                </a:solidFill>
              </a:rPr>
              <a:t>δραστηριότητα που δεν βλάπτει μόνο τους </a:t>
            </a:r>
            <a:r>
              <a:rPr lang="el-GR" b="1" dirty="0" smtClean="0">
                <a:solidFill>
                  <a:schemeClr val="bg1"/>
                </a:solidFill>
              </a:rPr>
              <a:t>δημιουργούς και </a:t>
            </a:r>
            <a:r>
              <a:rPr lang="el-GR" b="1" dirty="0">
                <a:solidFill>
                  <a:schemeClr val="bg1"/>
                </a:solidFill>
              </a:rPr>
              <a:t>τους δικαιούχους συγγενικών δικαιωμάτων αλλά και την </a:t>
            </a:r>
            <a:r>
              <a:rPr lang="el-GR" b="1" dirty="0" smtClean="0">
                <a:solidFill>
                  <a:schemeClr val="bg1"/>
                </a:solidFill>
              </a:rPr>
              <a:t>κοινωνία </a:t>
            </a:r>
            <a:r>
              <a:rPr lang="el-GR" b="1" dirty="0">
                <a:solidFill>
                  <a:schemeClr val="bg1"/>
                </a:solidFill>
              </a:rPr>
              <a:t>ως σύνολο.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65985"/>
            <a:ext cx="1443014" cy="149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4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Γιατί λέμε «ΌΧΙ» στην πειρατεία;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Στερεί </a:t>
            </a:r>
            <a:r>
              <a:rPr lang="el-GR" dirty="0"/>
              <a:t>από τους δημιουργούς το </a:t>
            </a:r>
            <a:r>
              <a:rPr lang="el-GR" dirty="0" smtClean="0"/>
              <a:t>οικονομικό αντάλλαγμα </a:t>
            </a:r>
            <a:r>
              <a:rPr lang="el-GR" dirty="0"/>
              <a:t>που δικαιούνται και μειώνει τη δυνατότητά </a:t>
            </a:r>
            <a:r>
              <a:rPr lang="el-GR" dirty="0" smtClean="0"/>
              <a:t>τους να </a:t>
            </a:r>
            <a:r>
              <a:rPr lang="el-GR" dirty="0"/>
              <a:t>συνεχίσουν να δημιουργούν νέα </a:t>
            </a:r>
            <a:r>
              <a:rPr lang="el-GR" dirty="0" smtClean="0"/>
              <a:t>έργα.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Η συρρίκνωση της δημιουργίας οδηγεί αναπόφευκτα </a:t>
            </a:r>
            <a:r>
              <a:rPr lang="el-GR" dirty="0" smtClean="0"/>
              <a:t>στη συρρίκνωση </a:t>
            </a:r>
            <a:r>
              <a:rPr lang="el-GR" dirty="0"/>
              <a:t>του πολιτισμού. 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Μειώνονται </a:t>
            </a:r>
            <a:r>
              <a:rPr lang="el-GR" dirty="0"/>
              <a:t>τα έσοδα του Κράτους από την είσπραξη ΦΠΑ </a:t>
            </a:r>
            <a:r>
              <a:rPr lang="el-GR" dirty="0" smtClean="0"/>
              <a:t>και ασφαλιστικών εισφορών.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 Μειώνονται οι θέσεις εργασίας.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29096"/>
            <a:ext cx="1263967" cy="115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50" y="4899660"/>
            <a:ext cx="1924670" cy="119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" y="4533900"/>
            <a:ext cx="8427720" cy="14779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Τι πρέπει να γνωρίζω για την πνευματική ιδιοκτησία και 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dirty="0"/>
              <a:t>Οτιδήποτε βρίσκεται στο διαδίκτυο δεν σημαίνει ότι είναι ελεύθερο δικαιωμάτων πνευματικής ιδιοκτησίας ή/και συγγενικών δικαιωμάτων. Αυτό σημαίνει ότι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μπορείς να το χρησιμοποιείς χωρίς άδεια, εκτός αν είναι μόνο για προσωπική σου χρήση.</a:t>
            </a:r>
          </a:p>
          <a:p>
            <a:pPr marL="0" indent="0" algn="ctr">
              <a:buNone/>
            </a:pPr>
            <a:endParaRPr lang="el-GR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προσωπική χρήση δεν περιλαμβάνει την ανάρτηση έργων στο Facebook ή τη χρήση έργων που βρίσκονται σε αυτό. Το ίδιο ισχύει και για το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ΥouTube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τις άλλες πλατφόρμες περιεχομένου ή μέσα κοινωνικής </a:t>
            </a:r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δικτύωσης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" y="4056061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Πού μπορώ να μάθω περισσότερα</a:t>
            </a:r>
            <a:br>
              <a:rPr lang="el-GR" dirty="0"/>
            </a:br>
            <a:r>
              <a:rPr lang="el-GR" dirty="0"/>
              <a:t>για την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l-GR" dirty="0"/>
              <a:t>Για περισσότερες πληροφορίες μπορείς να επισκεφθείς την </a:t>
            </a:r>
            <a:r>
              <a:rPr lang="el-GR" dirty="0" smtClean="0"/>
              <a:t>ιστοσελίδα </a:t>
            </a:r>
            <a:r>
              <a:rPr lang="el-GR" dirty="0"/>
              <a:t>του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Οργανισμού Πνευματικής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Ιδιοκτησίας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el-GR" dirty="0" smtClean="0"/>
              <a:t> </a:t>
            </a:r>
            <a:r>
              <a:rPr lang="en-US" dirty="0" smtClean="0"/>
              <a:t>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www.opi.gr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9144000" cy="25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7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είναι η πνευματική ιδιοκτησία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18630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Πνευματική ιδιοκτησία </a:t>
            </a:r>
            <a:r>
              <a:rPr lang="el-GR" dirty="0"/>
              <a:t>ονομάζεται το δικαίωμα που έχει ο </a:t>
            </a:r>
            <a:r>
              <a:rPr lang="el-GR" dirty="0" smtClean="0"/>
              <a:t>δημιουργός ενός </a:t>
            </a:r>
            <a:r>
              <a:rPr lang="el-GR" dirty="0"/>
              <a:t>πρωτότυπου πνευματικού έργου πάνω στο έργο αυτό και του </a:t>
            </a:r>
            <a:r>
              <a:rPr lang="el-GR" dirty="0" smtClean="0"/>
              <a:t>δίνει τη </a:t>
            </a:r>
            <a:r>
              <a:rPr lang="el-GR" dirty="0"/>
              <a:t>δυνατότητα να επιτρέπει ή να απαγορεύει τη χρήση του από τρίτους.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3489125"/>
            <a:ext cx="2615565" cy="261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είναι συγγενικά δικαιώματα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83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συγγενικά δικαιώματα </a:t>
            </a:r>
            <a:r>
              <a:rPr lang="el-GR" dirty="0" smtClean="0"/>
              <a:t>παρέχουν προστασία στους </a:t>
            </a:r>
            <a:r>
              <a:rPr lang="el-GR" dirty="0"/>
              <a:t>παράγοντες εκείνους (φυσικά ή νομικά </a:t>
            </a:r>
            <a:r>
              <a:rPr lang="el-GR" dirty="0" smtClean="0"/>
              <a:t>πρόσωπα) που </a:t>
            </a:r>
            <a:r>
              <a:rPr lang="el-GR" dirty="0"/>
              <a:t>συνεισφέρουν στην εμπορική παραγωγή, στην </a:t>
            </a:r>
            <a:r>
              <a:rPr lang="el-GR" dirty="0" smtClean="0"/>
              <a:t>ερμηνεία</a:t>
            </a:r>
            <a:r>
              <a:rPr lang="el-GR" dirty="0"/>
              <a:t>, εκτέλεση και διάθεση των έργων είτε </a:t>
            </a:r>
            <a:r>
              <a:rPr lang="el-GR" dirty="0" smtClean="0"/>
              <a:t>παρουσιάζοντάς τα </a:t>
            </a:r>
            <a:r>
              <a:rPr lang="el-GR" dirty="0"/>
              <a:t>στο κοινό είτε επενδύοντας οικονομικά στην </a:t>
            </a:r>
            <a:r>
              <a:rPr lang="el-GR" dirty="0" smtClean="0"/>
              <a:t>εκμετάλλευση </a:t>
            </a:r>
            <a:r>
              <a:rPr lang="el-GR" dirty="0"/>
              <a:t>και διάδοσή </a:t>
            </a:r>
            <a:r>
              <a:rPr lang="el-GR" dirty="0" smtClean="0"/>
              <a:t>τους.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4267200"/>
            <a:ext cx="3573780" cy="184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/>
              <a:t>Τι προστατεύει η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6880"/>
            <a:ext cx="7886700" cy="448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Οτιδήποτε δημιουργεί κανείς χρησιμοποιώντας το πνεύμα του και </a:t>
            </a:r>
            <a:r>
              <a:rPr lang="el-GR" sz="2400" dirty="0" smtClean="0"/>
              <a:t>πιο συγκεκριμένα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πρωτότυπο πνευματικό δημιούργημα λόγου,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τέχνης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επιστήμης</a:t>
            </a:r>
            <a:r>
              <a:rPr lang="el-GR" sz="2400" dirty="0"/>
              <a:t> που εκφράζεται με οποιαδήποτε </a:t>
            </a:r>
            <a:r>
              <a:rPr lang="el-GR" sz="2400" dirty="0" smtClean="0"/>
              <a:t>μορφή π.χ.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Γραπτά κείμενα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Μουσικά έργα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Οπτικοακουστικά έργα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Έ</a:t>
            </a:r>
            <a:r>
              <a:rPr lang="el-GR" sz="2400" dirty="0" smtClean="0"/>
              <a:t>ργα εικαστικών τεχνών και εφαρμοσμένων τεχνών 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Βάσεις δεδομένων (π.χ. μια ψηφιακή εφημερίδα)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/>
              <a:t>Προγράμματα ηλεκτρονικών υπολογιστών (π.χ. εφαρμογές)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2" y="527685"/>
            <a:ext cx="1447141" cy="123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6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4450532"/>
            <a:ext cx="7048500" cy="119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93420" y="1981200"/>
            <a:ext cx="8016240" cy="2095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81025"/>
            <a:ext cx="7658100" cy="1194435"/>
          </a:xfrm>
        </p:spPr>
        <p:txBody>
          <a:bodyPr/>
          <a:lstStyle/>
          <a:p>
            <a:r>
              <a:rPr lang="el-GR" dirty="0"/>
              <a:t>Τι προστατεύει η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" y="1981200"/>
            <a:ext cx="7684770" cy="3733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έργο δεν χρειάζεται να είναι όμορφο, χρήσιμο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να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καλλιτεχνική αξία για να προστατεύεται με δικαίωμα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πνευματικής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ιδιοκτησίας. Τα έργα προστατεύονται ανεξάρτητα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την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ποιότητά τους, την αξία τους ή τις ιδέες που μεταφέρουν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l-GR" dirty="0" smtClean="0"/>
          </a:p>
          <a:p>
            <a:pPr marL="0" indent="0" algn="ctr">
              <a:buNone/>
            </a:pP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αδέξια </a:t>
            </a: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ζωγραφιά ενός μικρού παιδιού προστατεύεται με τον 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ίδιο ακριβώς </a:t>
            </a: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 όπως ο πίνακας ενός καταξιωμένου ζωγράφου. </a:t>
            </a:r>
            <a:endParaRPr lang="el-G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" y="581025"/>
            <a:ext cx="1446371" cy="129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180999"/>
            <a:ext cx="625386" cy="6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499235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Τι δεν προστατεύει η πνευματική ιδιοκτησία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2686050"/>
            <a:ext cx="3806190" cy="2807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ιδέες</a:t>
            </a:r>
            <a:r>
              <a:rPr lang="el-GR" dirty="0"/>
              <a:t> ως ιδέες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προστατεύονται</a:t>
            </a:r>
            <a:r>
              <a:rPr lang="el-GR" dirty="0"/>
              <a:t>, καθώς στόχος είναι να </a:t>
            </a:r>
            <a:r>
              <a:rPr lang="el-GR" dirty="0" smtClean="0"/>
              <a:t>διασφαλιστεί </a:t>
            </a:r>
            <a:r>
              <a:rPr lang="el-GR" dirty="0"/>
              <a:t>η ελεύθερη κυκλοφορία τους προς όφελος της εξέλιξης </a:t>
            </a:r>
            <a:r>
              <a:rPr lang="el-GR" dirty="0" smtClean="0"/>
              <a:t>και της </a:t>
            </a:r>
            <a:r>
              <a:rPr lang="el-GR" dirty="0"/>
              <a:t>προόδου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920418"/>
            <a:ext cx="3729228" cy="2572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Πως αποκτάται το δικαίωμά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079626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Αυτόματα</a:t>
            </a:r>
            <a:r>
              <a:rPr lang="el-GR" dirty="0" smtClean="0"/>
              <a:t>, </a:t>
            </a:r>
            <a:r>
              <a:rPr lang="el-GR" dirty="0"/>
              <a:t>χωρίς διατυπώσεις  με τη δημιουργία (όχι απαραίτητα και την ολοκλήρωση) του έργου.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απαιτούνται τυπικές διαδικασίες </a:t>
            </a:r>
            <a:r>
              <a:rPr lang="el-GR" dirty="0"/>
              <a:t>για </a:t>
            </a:r>
            <a:r>
              <a:rPr lang="el-GR" dirty="0" smtClean="0"/>
              <a:t>να αποκτήσει </a:t>
            </a:r>
            <a:r>
              <a:rPr lang="el-GR" dirty="0"/>
              <a:t>ο δημιουργός δικαίωμα πνευματικής </a:t>
            </a:r>
            <a:r>
              <a:rPr lang="el-GR" dirty="0" smtClean="0"/>
              <a:t>ιδιοκτησίας.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60" y="3487426"/>
            <a:ext cx="5158741" cy="252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περιλαμβάνει το δικαίωμα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8840"/>
            <a:ext cx="7886700" cy="2537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/>
              <a:t>δικαιούχος </a:t>
            </a:r>
            <a:r>
              <a:rPr lang="el-GR" dirty="0" smtClean="0"/>
              <a:t> </a:t>
            </a:r>
            <a:r>
              <a:rPr lang="el-GR" dirty="0"/>
              <a:t>έχει τον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πλήρη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αποκλειστικό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έλεγχο</a:t>
            </a:r>
            <a:r>
              <a:rPr lang="el-GR" dirty="0"/>
              <a:t> επί του έργου του.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Αυτό </a:t>
            </a:r>
            <a:r>
              <a:rPr lang="el-GR" dirty="0"/>
              <a:t>σημαίνει ότι </a:t>
            </a:r>
            <a:r>
              <a:rPr lang="el-GR" dirty="0" smtClean="0"/>
              <a:t>αφενός μπορεί </a:t>
            </a:r>
            <a:r>
              <a:rPr lang="el-GR" dirty="0"/>
              <a:t>να το χρησιμοποιεί όπως εκείνος κρίνει και αφετέρου </a:t>
            </a:r>
            <a:r>
              <a:rPr lang="el-GR" dirty="0" smtClean="0"/>
              <a:t>μπορεί </a:t>
            </a:r>
            <a:r>
              <a:rPr lang="el-GR" dirty="0"/>
              <a:t>να εμποδίσει οποιονδήποτε τρίτο να προβεί σε </a:t>
            </a:r>
            <a:r>
              <a:rPr lang="el-GR" dirty="0" smtClean="0"/>
              <a:t>οποιαδήποτε χρήση </a:t>
            </a:r>
            <a:r>
              <a:rPr lang="el-GR" dirty="0"/>
              <a:t>του έργου του χωρίς την άδειά </a:t>
            </a:r>
            <a:r>
              <a:rPr lang="el-GR" dirty="0" smtClean="0"/>
              <a:t>του.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26000"/>
            <a:ext cx="4570094" cy="208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περιλαμβάνει το δικαίωμα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Στο απόλυτο και αποκλειστικό αυτό δικαίωμα ο νόμος αναγνωρίζει εξαιρέσεις χάριν του δημοσίου </a:t>
            </a:r>
            <a:r>
              <a:rPr lang="el-GR" dirty="0" smtClean="0"/>
              <a:t>συμφέροντος</a:t>
            </a:r>
            <a:r>
              <a:rPr lang="el-GR" dirty="0"/>
              <a:t> </a:t>
            </a:r>
            <a:r>
              <a:rPr lang="el-GR" dirty="0" smtClean="0"/>
              <a:t>π.χ.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Παράθεση σύντομων αποσπασμάτων για υποστήριξη </a:t>
            </a:r>
            <a:r>
              <a:rPr lang="el-GR" dirty="0" smtClean="0"/>
              <a:t>γνώμης ή </a:t>
            </a:r>
            <a:r>
              <a:rPr lang="el-GR" dirty="0"/>
              <a:t>άσκηση </a:t>
            </a:r>
            <a:r>
              <a:rPr lang="el-GR" dirty="0" smtClean="0"/>
              <a:t>κριτικής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Αναπαραγωγή έργων σε εκπαιδευτικά σχολικά βιβλία και </a:t>
            </a:r>
            <a:r>
              <a:rPr lang="el-GR" dirty="0" smtClean="0"/>
              <a:t>ανθολογίες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Χρήση έργων για λόγους </a:t>
            </a:r>
            <a:r>
              <a:rPr lang="el-GR" dirty="0" smtClean="0"/>
              <a:t>ενημέρωσης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Αναπαραγωγή </a:t>
            </a:r>
            <a:r>
              <a:rPr lang="el-GR" dirty="0"/>
              <a:t>έργων για ιδιωτική χρήση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" y="583043"/>
            <a:ext cx="1414245" cy="10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722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</vt:lpstr>
      <vt:lpstr>Office Theme</vt:lpstr>
      <vt:lpstr>Προστασία Πνευματικής Ιδιοκτησίας</vt:lpstr>
      <vt:lpstr>Τι είναι η πνευματική ιδιοκτησία</vt:lpstr>
      <vt:lpstr>Τι είναι συγγενικά δικαιώματα</vt:lpstr>
      <vt:lpstr>Τι προστατεύει η πνευματική ιδιοκτησία;</vt:lpstr>
      <vt:lpstr>Τι προστατεύει η πνευματική ιδιοκτησία;</vt:lpstr>
      <vt:lpstr>Τι δεν προστατεύει η πνευματική ιδιοκτησία</vt:lpstr>
      <vt:lpstr>Πως αποκτάται το δικαίωμά της πνευματικής ιδιοκτησίας</vt:lpstr>
      <vt:lpstr>Τι περιλαμβάνει το δικαίωμα της πνευματικής ιδιοκτησίας</vt:lpstr>
      <vt:lpstr>Τι περιλαμβάνει το δικαίωμα της πνευματικής ιδιοκτησίας</vt:lpstr>
      <vt:lpstr>Γιατί είναι σημαντική η πνευματική ιδιοκτησία</vt:lpstr>
      <vt:lpstr>Πως μπορώ νόμιμα να χρησιμοποιώ έργα άλλων;</vt:lpstr>
      <vt:lpstr>Πότε υπάρχει προσβολή δικαιώματος πνευματικής ιδιοκτησίας;</vt:lpstr>
      <vt:lpstr>Τι είναι η πειρατεία;</vt:lpstr>
      <vt:lpstr>Γιατί λέμε «ΌΧΙ» στην πειρατεία;</vt:lpstr>
      <vt:lpstr>Τι πρέπει να γνωρίζω για την πνευματική ιδιοκτησία και το διαδίκτυο;</vt:lpstr>
      <vt:lpstr>Πού μπορώ να μάθω περισσότερα για την πνευματική ιδιοκτησία;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24</cp:revision>
  <dcterms:created xsi:type="dcterms:W3CDTF">2017-02-20T07:48:45Z</dcterms:created>
  <dcterms:modified xsi:type="dcterms:W3CDTF">2017-04-05T06:43:21Z</dcterms:modified>
</cp:coreProperties>
</file>