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94641" autoAdjust="0"/>
  </p:normalViewPr>
  <p:slideViewPr>
    <p:cSldViewPr snapToGrid="0">
      <p:cViewPr varScale="1">
        <p:scale>
          <a:sx n="118" d="100"/>
          <a:sy n="118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87" y="1920875"/>
            <a:ext cx="6729626" cy="4270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456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1618"/>
            <a:ext cx="8831580" cy="8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" y="1620068"/>
            <a:ext cx="6865903" cy="45330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4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σημαίνει Διαδικτυακός Εκφοβισμός </a:t>
            </a:r>
            <a:r>
              <a:rPr lang="en-US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Ο διαδικτυακός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l-GR" sz="2000" b="1" dirty="0" err="1">
                <a:solidFill>
                  <a:schemeClr val="accent5">
                    <a:lumMod val="50000"/>
                  </a:schemeClr>
                </a:solidFill>
              </a:rPr>
              <a:t>cyberbullying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συµβαίνει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όταν ένα παιδί ή ένας έφηβος δέχεται από κάποιον ή 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</a:rPr>
              <a:t>κάποιους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ανώνυµα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ή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επώνυµα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l-GR" sz="2000" b="1" u="sng" dirty="0">
                <a:solidFill>
                  <a:srgbClr val="92D050"/>
                </a:solidFill>
              </a:rPr>
              <a:t>απειλές ή </a:t>
            </a:r>
            <a:r>
              <a:rPr lang="el-GR" sz="2000" b="1" u="sng" dirty="0" err="1">
                <a:solidFill>
                  <a:srgbClr val="92D050"/>
                </a:solidFill>
              </a:rPr>
              <a:t>παρενοχλείται</a:t>
            </a:r>
            <a:r>
              <a:rPr lang="el-GR" sz="2000" b="1" u="sng" dirty="0">
                <a:solidFill>
                  <a:srgbClr val="92D050"/>
                </a:solidFill>
              </a:rPr>
              <a:t>, ταπεινώνεται, εξευτελίζεται</a:t>
            </a:r>
            <a:r>
              <a:rPr lang="el-GR" sz="2000" b="1" dirty="0">
                <a:solidFill>
                  <a:srgbClr val="92D050"/>
                </a:solidFill>
              </a:rPr>
              <a:t>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συνήθως µε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επαναλαµβανόµενο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τρόπο, µέσω του διαδικτύου (κοινωνικά δίκτυα, παιχνίδια,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εφαρµογές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κ.λπ.) ή των κινητών τηλεφώνων. 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7" y="3800770"/>
            <a:ext cx="8543682" cy="16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Οι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ορφές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που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να πάρει ο διαδικτυακός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είναι ποικίλες και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να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περιλαµβάνουν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την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αποστολή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ηνυµάτων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µε βλαβερό και απειλητικό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περιεχόµενο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την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αποστολή ή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δηµοσίευση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 ευαίσθητων πληροφοριών όπως σεξουαλικές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προτιµήσεις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τη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δηµοσίευση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προσωπικών φωτογραφιών σε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blog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και κοινωνικά δίκτυα,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τη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δηµιουργία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ψεύτικου προφίλ σε κοινωνικά δίκτυα µε σκοπό την γελοιοποίηση κάποιου παιδιού, 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τη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δηµιουργία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κάποιας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οµάδας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στο διαδίκτυο </a:t>
            </a:r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µε σκοπό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τον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εξευτελισµό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του </a:t>
            </a:r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παιδιού, 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κ.α</a:t>
            </a:r>
            <a:r>
              <a:rPr lang="el-GR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l-G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Οι µ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ορφές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του διαδικτυακού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εκφοβισµού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να είναι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πραγµατικά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πολλές καθώς </a:t>
            </a:r>
            <a:r>
              <a:rPr lang="el-GR" sz="2000" b="1" dirty="0">
                <a:solidFill>
                  <a:srgbClr val="00B0F0"/>
                </a:solidFill>
              </a:rPr>
              <a:t>µ</a:t>
            </a:r>
            <a:r>
              <a:rPr lang="el-GR" sz="2000" b="1" dirty="0" err="1">
                <a:solidFill>
                  <a:srgbClr val="00B0F0"/>
                </a:solidFill>
              </a:rPr>
              <a:t>έσα</a:t>
            </a:r>
            <a:r>
              <a:rPr lang="el-GR" sz="2000" b="1" dirty="0">
                <a:solidFill>
                  <a:srgbClr val="00B0F0"/>
                </a:solidFill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00B0F0"/>
                </a:solidFill>
              </a:rPr>
              <a:t>εφαρµογή</a:t>
            </a:r>
            <a:r>
              <a:rPr lang="el-GR" sz="2000" b="1" dirty="0">
                <a:solidFill>
                  <a:srgbClr val="00B0F0"/>
                </a:solidFill>
              </a:rPr>
              <a:t> ή κάθε νέο παιχνίδι µ</a:t>
            </a:r>
            <a:r>
              <a:rPr lang="el-GR" sz="2000" b="1" dirty="0" err="1">
                <a:solidFill>
                  <a:srgbClr val="00B0F0"/>
                </a:solidFill>
              </a:rPr>
              <a:t>πορεί</a:t>
            </a:r>
            <a:r>
              <a:rPr lang="el-GR" sz="2000" b="1" dirty="0">
                <a:solidFill>
                  <a:srgbClr val="00B0F0"/>
                </a:solidFill>
              </a:rPr>
              <a:t> να προκύψει κάποια µ</a:t>
            </a:r>
            <a:r>
              <a:rPr lang="el-GR" sz="2000" b="1" dirty="0" err="1">
                <a:solidFill>
                  <a:srgbClr val="00B0F0"/>
                </a:solidFill>
              </a:rPr>
              <a:t>ορφή</a:t>
            </a:r>
            <a:r>
              <a:rPr lang="el-GR" sz="2000" b="1" dirty="0">
                <a:solidFill>
                  <a:srgbClr val="00B0F0"/>
                </a:solidFill>
              </a:rPr>
              <a:t> διαδικτυακού </a:t>
            </a:r>
            <a:r>
              <a:rPr lang="el-GR" sz="2000" b="1" dirty="0" err="1">
                <a:solidFill>
                  <a:srgbClr val="00B0F0"/>
                </a:solidFill>
              </a:rPr>
              <a:t>εκφοβισµού</a:t>
            </a:r>
            <a:r>
              <a:rPr lang="el-GR" sz="2000" b="1" dirty="0">
                <a:solidFill>
                  <a:srgbClr val="00B0F0"/>
                </a:solidFill>
              </a:rPr>
              <a:t>.</a:t>
            </a:r>
            <a:endParaRPr lang="en-US" sz="2000" b="1" dirty="0">
              <a:solidFill>
                <a:srgbClr val="00B0F0"/>
              </a:solidFill>
            </a:endParaRPr>
          </a:p>
          <a:p>
            <a:pPr algn="just"/>
            <a:endParaRPr lang="en-US" sz="1600" dirty="0" smtClean="0"/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l-GR" dirty="0" err="1"/>
              <a:t>πράγµατι</a:t>
            </a:r>
            <a:r>
              <a:rPr lang="el-GR" dirty="0"/>
              <a:t> ένα αστείο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Να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θυµόµαστε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ότι </a:t>
            </a:r>
            <a:r>
              <a:rPr lang="el-GR" sz="2400" b="1" dirty="0">
                <a:solidFill>
                  <a:srgbClr val="00B0F0"/>
                </a:solidFill>
              </a:rPr>
              <a:t>αστείο είναι όταν </a:t>
            </a:r>
            <a:r>
              <a:rPr lang="el-GR" sz="2400" b="1" dirty="0" err="1">
                <a:solidFill>
                  <a:srgbClr val="00B0F0"/>
                </a:solidFill>
              </a:rPr>
              <a:t>γελάµε</a:t>
            </a:r>
            <a:r>
              <a:rPr lang="el-GR" sz="2400" b="1" dirty="0">
                <a:solidFill>
                  <a:srgbClr val="00B0F0"/>
                </a:solidFill>
              </a:rPr>
              <a:t> όλοι µε αυτό και όχι µόνο ο ένας.</a:t>
            </a:r>
            <a:r>
              <a:rPr lang="el-GR" sz="2400" dirty="0"/>
              <a:t> </a:t>
            </a:r>
            <a:endParaRPr lang="en-US" sz="2400" dirty="0" smtClean="0"/>
          </a:p>
          <a:p>
            <a:pPr marL="0" indent="0" algn="just">
              <a:buNone/>
            </a:pP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Δυστυχώς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ο διαδικτυακός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δεν είναι αστείο που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να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συµβεί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εταξύ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συνοµηλίκων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αλλά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ια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πολύ επικίνδυνη πράξη µε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ακροχρόνιες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και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τραυµατικές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συνέπειες για το παιδί που το βιώνει αλλά και για το παιδί που το παρατηρεί! 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Ανάµεσα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στις συνέπειες αυτές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περιλαµβάνονται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14735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Μπορεί </a:t>
            </a:r>
            <a:r>
              <a:rPr lang="el-GR" dirty="0" err="1" smtClean="0"/>
              <a:t>πράγµατι</a:t>
            </a:r>
            <a:r>
              <a:rPr lang="el-GR" dirty="0" smtClean="0"/>
              <a:t> να </a:t>
            </a:r>
            <a:r>
              <a:rPr lang="el-GR" dirty="0"/>
              <a:t>πάρει το </a:t>
            </a:r>
            <a:r>
              <a:rPr lang="el-GR" dirty="0" err="1"/>
              <a:t>δρόµο</a:t>
            </a:r>
            <a:r>
              <a:rPr lang="el-GR" dirty="0"/>
              <a:t> της </a:t>
            </a:r>
            <a:r>
              <a:rPr lang="el-GR" dirty="0" smtClean="0"/>
              <a:t>δικαιοσύνης</a:t>
            </a:r>
            <a:r>
              <a:rPr lang="en-US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Η απάντηση είναι πως ναι!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Ο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είτε διαδικτυακός είτε σχολικός και οι τρόποι µε τους οποίους εκφράζεται (π.χ. απειλές,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εκβιασµοί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, κ.λπ.) αποτελούν ποινικά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κολάσιµες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πράξεις,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πορούν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να πάρουν το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δρόµο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της δικαιοσύνης και να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τιµωρηθούν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βάσει της Ελληνικής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Νοµοθεσίας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2" y="3742841"/>
            <a:ext cx="3137696" cy="24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µ</a:t>
            </a:r>
            <a:r>
              <a:rPr lang="el-GR" dirty="0" err="1"/>
              <a:t>πορούµε</a:t>
            </a:r>
            <a:r>
              <a:rPr lang="el-GR" dirty="0"/>
              <a:t> να </a:t>
            </a:r>
            <a:r>
              <a:rPr lang="el-GR" dirty="0" err="1"/>
              <a:t>κάνουµε</a:t>
            </a:r>
            <a:r>
              <a:rPr lang="el-GR" dirty="0"/>
              <a:t>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προστατευτούµε</a:t>
            </a:r>
            <a:r>
              <a:rPr lang="el-GR" dirty="0"/>
              <a:t>;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Δε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δίνουµε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Δεν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στέλνουµε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όταν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είµαστε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θυµωµένοι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Είναι δύσκολο να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πάρουµε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πίσω αυτά που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έχουµε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πει πάνω στο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θυµό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µας.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Όταν κάτι δε µας φαίνεται σωστό σε έναν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ιστοχώρο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σε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ια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συνοµιλία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, τότε κατά πάσα πιθανότητα δεν είναι. Γι’ αυτό, εάν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αισθανθούµε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άσχηµα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, ας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βγούµε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αµέσως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από τον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ιστοχώρο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ας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διακόψουµε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αµέσως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τη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συνοµιλία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b="1" dirty="0" smtClean="0">
                <a:solidFill>
                  <a:srgbClr val="00B0F0"/>
                </a:solidFill>
              </a:rPr>
              <a:t>Ας </a:t>
            </a:r>
            <a:r>
              <a:rPr lang="el-GR" b="1" dirty="0" err="1">
                <a:solidFill>
                  <a:srgbClr val="00B0F0"/>
                </a:solidFill>
              </a:rPr>
              <a:t>συνειδητοποιήσουµε</a:t>
            </a:r>
            <a:r>
              <a:rPr lang="el-GR" b="1" dirty="0">
                <a:solidFill>
                  <a:srgbClr val="00B0F0"/>
                </a:solidFill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00B0F0"/>
                </a:solidFill>
              </a:rPr>
              <a:t>,</a:t>
            </a:r>
            <a:r>
              <a:rPr lang="el-GR" dirty="0"/>
              <a:t>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καθώς οι άλλοι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πορούν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να αντιγράψουν, να εκτυπώσουν και να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οιραστούν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µε άλλους τα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λεγόµενά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 ή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τις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φωτογραφίες µας.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Δεν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προωθούµε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εικόνες και φωτογραφίες που θα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πορούσαν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να πληγώσουν τα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συναισθήµατα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κάποιου.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Έχουµε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στο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υαλό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 ότι, εάν κάποιος µας στείλει ένα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ήνυµα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και 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προωθήσουµε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γελάσουµε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µε αυτό, στην ουσία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γινόµαστε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και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εµείς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έρος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εκφοβισµού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181100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6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28600" y="2078896"/>
            <a:ext cx="8515350" cy="23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6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</a:t>
            </a:r>
            <a:r>
              <a:rPr lang="el-GR" dirty="0" smtClean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Δεν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απαντάµε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στα εκφοβιστικά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Μπλοκάρουµε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την πρόσβαση του αποστολέα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Κρατάµε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και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αποθηκεύουµε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τις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συνοµιλίες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Αυτό θα µας είναι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χρήσιµο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εάν χρειαστεί ή εάν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θελήσουµε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να 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καταγγείλουµε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Αναφέρουµε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πρόβληµά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 στους γονείς µας ή σε άλλους ενήλικες που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εµπιστευόµαστε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95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575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PowerPoint Presentation</vt:lpstr>
      <vt:lpstr>Τι σημαίνει Διαδικτυακός Εκφοβισμός ;</vt:lpstr>
      <vt:lpstr>Πως ακριβώς µπορεί να εκφραστεί ο διαδικτυακός εκφοβισµός;</vt:lpstr>
      <vt:lpstr>Είναι πράγµατι ένα αστείο;</vt:lpstr>
      <vt:lpstr>Μπορεί πράγµατι να πάρει το δρόµο της δικαιοσύνης;</vt:lpstr>
      <vt:lpstr>Τι µπορούµε να κάνουµε προκειµένου να προστατευτούµε; </vt:lpstr>
      <vt:lpstr>Ας μιλήσουμε…..</vt:lpstr>
      <vt:lpstr>PowerPoint Presentation</vt:lpstr>
      <vt:lpstr>Και αν µου έχει ήδη συµβεί… Τι να κάνω;</vt:lpstr>
      <vt:lpstr>Και αν µου έχει ήδη συµβεί… Τι να κάνω;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18</cp:revision>
  <dcterms:created xsi:type="dcterms:W3CDTF">2017-02-20T07:48:45Z</dcterms:created>
  <dcterms:modified xsi:type="dcterms:W3CDTF">2017-02-21T12:21:31Z</dcterms:modified>
</cp:coreProperties>
</file>